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01" r:id="rId4"/>
    <p:sldId id="302" r:id="rId5"/>
    <p:sldId id="291" r:id="rId6"/>
    <p:sldId id="292" r:id="rId7"/>
    <p:sldId id="259" r:id="rId8"/>
    <p:sldId id="261" r:id="rId9"/>
    <p:sldId id="260" r:id="rId10"/>
    <p:sldId id="267" r:id="rId11"/>
    <p:sldId id="268" r:id="rId12"/>
    <p:sldId id="296" r:id="rId13"/>
    <p:sldId id="294" r:id="rId14"/>
    <p:sldId id="275" r:id="rId15"/>
    <p:sldId id="295" r:id="rId16"/>
    <p:sldId id="269" r:id="rId17"/>
    <p:sldId id="303" r:id="rId18"/>
    <p:sldId id="299" r:id="rId19"/>
    <p:sldId id="306" r:id="rId20"/>
    <p:sldId id="270" r:id="rId21"/>
    <p:sldId id="304" r:id="rId22"/>
    <p:sldId id="307" r:id="rId23"/>
    <p:sldId id="308" r:id="rId24"/>
    <p:sldId id="297" r:id="rId25"/>
    <p:sldId id="309" r:id="rId26"/>
    <p:sldId id="285" r:id="rId27"/>
    <p:sldId id="286" r:id="rId28"/>
    <p:sldId id="310" r:id="rId29"/>
    <p:sldId id="287" r:id="rId30"/>
    <p:sldId id="311" r:id="rId31"/>
    <p:sldId id="312" r:id="rId32"/>
    <p:sldId id="300" r:id="rId33"/>
    <p:sldId id="290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2697" autoAdjust="0"/>
  </p:normalViewPr>
  <p:slideViewPr>
    <p:cSldViewPr snapToGrid="0" snapToObjects="1">
      <p:cViewPr varScale="1">
        <p:scale>
          <a:sx n="62" d="100"/>
          <a:sy n="62" d="100"/>
        </p:scale>
        <p:origin x="1472" y="5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 snapToObjects="1">
      <p:cViewPr varScale="1">
        <p:scale>
          <a:sx n="57" d="100"/>
          <a:sy n="57" d="100"/>
        </p:scale>
        <p:origin x="256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3CBD4-88EC-4DBA-B62B-28686B761DDB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9A24F-8B84-424C-8C34-83AF1461E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71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E320B-881E-40F3-BB06-117BCF722015}" type="datetimeFigureOut">
              <a:rPr lang="zh-CN" altLang="en-US" smtClean="0"/>
              <a:t>2016/5/15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4ABC83-6ECD-49E7-B2C2-02BB1FFC1E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0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Initially a small diagram showing the source</a:t>
            </a:r>
            <a:r>
              <a:rPr lang="en-US" altLang="zh-CN" baseline="0" dirty="0" smtClean="0"/>
              <a:t> paper/news and its directed linkage, then the full picture, state the challenges in understanding large influence graphs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116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Initially a small diagram showing the source</a:t>
            </a:r>
            <a:r>
              <a:rPr lang="en-US" altLang="zh-CN" baseline="0" dirty="0" smtClean="0"/>
              <a:t> paper/news and its directed linkage, then the full picture, state the challenges in understanding large influence graphs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42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Initially a small diagram showing the source</a:t>
            </a:r>
            <a:r>
              <a:rPr lang="en-US" altLang="zh-CN" baseline="0" dirty="0" smtClean="0"/>
              <a:t> paper/news and its directed linkage, then the full picture, state the challenges in understanding large influence graphs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53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Show</a:t>
            </a:r>
            <a:r>
              <a:rPr lang="en-US" altLang="zh-CN" baseline="0" dirty="0" smtClean="0"/>
              <a:t> a summarization of the paper citation influence graph (TKDE’15), introduce the clusters, flows, summarizations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989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Show the movie,</a:t>
            </a:r>
            <a:r>
              <a:rPr lang="en-US" altLang="zh-CN" baseline="0" dirty="0" smtClean="0"/>
              <a:t> u</a:t>
            </a:r>
            <a:r>
              <a:rPr lang="en-US" altLang="zh-CN" dirty="0" smtClean="0"/>
              <a:t>nderstand the</a:t>
            </a:r>
            <a:r>
              <a:rPr lang="en-US" altLang="zh-CN" baseline="0" dirty="0" smtClean="0"/>
              <a:t> influence propagation</a:t>
            </a:r>
            <a:r>
              <a:rPr lang="en-US" altLang="zh-CN" dirty="0" smtClean="0"/>
              <a:t>: 1) the overall picture;</a:t>
            </a:r>
            <a:r>
              <a:rPr lang="en-US" altLang="zh-CN" baseline="0" dirty="0" smtClean="0"/>
              <a:t> 2) the dynamics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2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35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4ABC83-6ECD-49E7-B2C2-02BB1FFC1E3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65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596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07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249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43306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50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544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8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29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11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729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79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855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79516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986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09585" y="758952"/>
            <a:ext cx="7387392" cy="3566160"/>
          </a:xfrm>
        </p:spPr>
        <p:txBody>
          <a:bodyPr>
            <a:normAutofit/>
          </a:bodyPr>
          <a:lstStyle/>
          <a:p>
            <a:r>
              <a:rPr kumimoji="1" lang="en-US" altLang="zh-CN" sz="4400" dirty="0" smtClean="0"/>
              <a:t>TOPIC: TOward Perfect InfluenCe Graph Summarization</a:t>
            </a:r>
            <a:endParaRPr kumimoji="1" lang="zh-CN" altLang="en-US" sz="4400" dirty="0"/>
          </a:p>
        </p:txBody>
      </p:sp>
      <p:sp>
        <p:nvSpPr>
          <p:cNvPr id="6" name="文本框 5"/>
          <p:cNvSpPr txBox="1"/>
          <p:nvPr/>
        </p:nvSpPr>
        <p:spPr>
          <a:xfrm>
            <a:off x="375385" y="4408373"/>
            <a:ext cx="83451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smtClean="0"/>
              <a:t>Lei Shi, Sibai Sun, </a:t>
            </a:r>
            <a:r>
              <a:rPr kumimoji="1" lang="en-US" altLang="zh-CN" sz="2800" b="1" dirty="0" smtClean="0"/>
              <a:t>Yuan Xuan, </a:t>
            </a:r>
            <a:r>
              <a:rPr kumimoji="1" lang="en-US" altLang="zh-CN" sz="2800" dirty="0" smtClean="0"/>
              <a:t>Yue Su,</a:t>
            </a:r>
          </a:p>
          <a:p>
            <a:pPr algn="ctr"/>
            <a:r>
              <a:rPr kumimoji="1" lang="en-US" altLang="zh-CN" sz="2800" dirty="0" err="1" smtClean="0"/>
              <a:t>Hanghang</a:t>
            </a:r>
            <a:r>
              <a:rPr kumimoji="1" lang="en-US" altLang="zh-CN" sz="2800" dirty="0" smtClean="0"/>
              <a:t> Tong, </a:t>
            </a:r>
            <a:r>
              <a:rPr kumimoji="1" lang="en-US" altLang="zh-CN" sz="2800" dirty="0" err="1" smtClean="0"/>
              <a:t>Shuai</a:t>
            </a:r>
            <a:r>
              <a:rPr kumimoji="1" lang="en-US" altLang="zh-CN" sz="2800" dirty="0" smtClean="0"/>
              <a:t> Ma, Yang Chen</a:t>
            </a:r>
            <a:endParaRPr kumimoji="1" lang="zh-CN" altLang="en-US" sz="2800" dirty="0"/>
          </a:p>
        </p:txBody>
      </p:sp>
      <p:grpSp>
        <p:nvGrpSpPr>
          <p:cNvPr id="3" name="组合 2"/>
          <p:cNvGrpSpPr/>
          <p:nvPr/>
        </p:nvGrpSpPr>
        <p:grpSpPr>
          <a:xfrm>
            <a:off x="945443" y="5547350"/>
            <a:ext cx="1495425" cy="1217852"/>
            <a:chOff x="822960" y="5099970"/>
            <a:chExt cx="1495425" cy="1217852"/>
          </a:xfrm>
        </p:grpSpPr>
        <p:pic>
          <p:nvPicPr>
            <p:cNvPr id="7" name="Picture 2" descr="C:\Users\thinkpad\Desktop\logo\CAS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8210" y="5523797"/>
              <a:ext cx="794025" cy="794025"/>
            </a:xfrm>
            <a:prstGeom prst="rect">
              <a:avLst/>
            </a:prstGeom>
            <a:noFill/>
          </p:spPr>
        </p:pic>
        <p:pic>
          <p:nvPicPr>
            <p:cNvPr id="8" name="Picture 3" descr="C:\Users\thinkpad\Desktop\logo\logo2011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22960" y="5099970"/>
              <a:ext cx="1495425" cy="381000"/>
            </a:xfrm>
            <a:prstGeom prst="rect">
              <a:avLst/>
            </a:prstGeom>
            <a:noFill/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017" y="5698355"/>
            <a:ext cx="1020342" cy="10228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53" y="5655737"/>
            <a:ext cx="1065510" cy="10655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4" y="5671460"/>
            <a:ext cx="1064592" cy="106459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404" y="15481"/>
            <a:ext cx="6962324" cy="3026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8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5100" y="152400"/>
            <a:ext cx="8851900" cy="1008263"/>
          </a:xfrm>
        </p:spPr>
        <p:txBody>
          <a:bodyPr/>
          <a:lstStyle/>
          <a:p>
            <a:r>
              <a:rPr kumimoji="1" lang="en-US" altLang="zh-CN" dirty="0" smtClean="0"/>
              <a:t>Limitation of Existing IGS Algorithms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0418" y="1337448"/>
            <a:ext cx="8626581" cy="4023360"/>
          </a:xfrm>
        </p:spPr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/>
              <a:t> Optimization of IGS objective is not strictly guaranteed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 smtClean="0"/>
              <a:t> Matrix decomposition based method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 smtClean="0"/>
              <a:t> Approximation of IGS objective is proved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 smtClean="0"/>
              <a:t> Visual summarization quality</a:t>
            </a:r>
            <a:endParaRPr kumimoji="1" lang="en-US" altLang="zh-CN" sz="2600" dirty="0" smtClean="0"/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Only consider the IGS computation given one static </a:t>
            </a:r>
            <a:r>
              <a:rPr kumimoji="1" lang="en-US" altLang="zh-CN" sz="2800" i="1" dirty="0" smtClean="0"/>
              <a:t>k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 smtClean="0"/>
              <a:t> Dynamic </a:t>
            </a:r>
            <a:r>
              <a:rPr kumimoji="1" lang="en-US" altLang="zh-CN" sz="2200" dirty="0"/>
              <a:t>IGS </a:t>
            </a:r>
            <a:r>
              <a:rPr kumimoji="1" lang="en-US" altLang="zh-CN" sz="2200" dirty="0" smtClean="0"/>
              <a:t>scenario with increasing/decreasing </a:t>
            </a:r>
            <a:r>
              <a:rPr kumimoji="1" lang="en-US" altLang="zh-CN" sz="2200" i="1" dirty="0" smtClean="0"/>
              <a:t>k</a:t>
            </a:r>
            <a:endParaRPr kumimoji="1" lang="en-US" altLang="zh-CN" sz="2200" i="1" dirty="0"/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/>
              <a:t> High computational cost for large influence graphs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Complexity of the original </a:t>
            </a:r>
            <a:r>
              <a:rPr kumimoji="1" lang="en-US" altLang="zh-CN" sz="2200" dirty="0" err="1" smtClean="0"/>
              <a:t>SymNMF</a:t>
            </a:r>
            <a:r>
              <a:rPr kumimoji="1" lang="en-US" altLang="zh-CN" sz="2200" dirty="0" smtClean="0"/>
              <a:t> iterative solver, at least </a:t>
            </a:r>
            <a:r>
              <a:rPr kumimoji="1" lang="en-US" altLang="zh-CN" sz="2200" i="1" dirty="0" smtClean="0"/>
              <a:t>O</a:t>
            </a:r>
            <a:r>
              <a:rPr kumimoji="1" lang="en-US" altLang="zh-CN" sz="2200" dirty="0" smtClean="0"/>
              <a:t>(</a:t>
            </a:r>
            <a:r>
              <a:rPr kumimoji="1" lang="en-US" altLang="zh-CN" sz="2200" i="1" dirty="0" smtClean="0"/>
              <a:t>n</a:t>
            </a:r>
            <a:r>
              <a:rPr kumimoji="1" lang="en-US" altLang="zh-CN" sz="2200" baseline="30000" dirty="0" smtClean="0"/>
              <a:t>2</a:t>
            </a:r>
            <a:r>
              <a:rPr kumimoji="1" lang="en-US" altLang="zh-CN" sz="2200" dirty="0"/>
              <a:t>)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7936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100" y="116038"/>
            <a:ext cx="8661400" cy="1135263"/>
          </a:xfrm>
        </p:spPr>
        <p:txBody>
          <a:bodyPr/>
          <a:lstStyle/>
          <a:p>
            <a:r>
              <a:rPr kumimoji="1" lang="en-US" altLang="zh-CN" dirty="0" smtClean="0"/>
              <a:t>Motivating Problem of This 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 Optimality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</a:t>
            </a:r>
            <a:r>
              <a:rPr kumimoji="1" lang="en-US" altLang="zh-CN" sz="2600" dirty="0" smtClean="0"/>
              <a:t>Theoretically optimal IGS solution</a:t>
            </a:r>
          </a:p>
          <a:p>
            <a:pPr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800" dirty="0"/>
              <a:t>  Scalability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Close to linear computational complexity for large influence graphs</a:t>
            </a:r>
            <a:endParaRPr kumimoji="1" lang="zh-CN" altLang="en-US" sz="2600" dirty="0"/>
          </a:p>
          <a:p>
            <a:pPr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800" dirty="0" smtClean="0"/>
              <a:t> Flexibility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</a:t>
            </a:r>
            <a:r>
              <a:rPr kumimoji="1" lang="en-US" altLang="zh-CN" sz="2600" dirty="0" smtClean="0"/>
              <a:t>Solve dynamic IGS problem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90418" y="1337448"/>
            <a:ext cx="862658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/>
              <a:t> Design new algorithms for the IGS problem to achieve: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200" dirty="0" smtClean="0"/>
              <a:t> 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1517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Optimality of IGS Problem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 Optimality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 smtClean="0">
                <a:solidFill>
                  <a:srgbClr val="FF0000"/>
                </a:solidFill>
              </a:rPr>
              <a:t> Theoretically optimal IGS solution</a:t>
            </a: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/>
              <a:t>Scalability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Close to linear computational complexity for large influence graphs</a:t>
            </a:r>
            <a:endParaRPr kumimoji="1" lang="zh-CN" altLang="en-US" sz="2600" dirty="0"/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Flexibility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Solve dynamic IGS problem</a:t>
            </a:r>
          </a:p>
        </p:txBody>
      </p:sp>
    </p:spTree>
    <p:extLst>
      <p:ext uri="{BB962C8B-B14F-4D97-AF65-F5344CB8AC3E}">
        <p14:creationId xmlns:p14="http://schemas.microsoft.com/office/powerpoint/2010/main" val="27095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43307"/>
            <a:ext cx="9042400" cy="759994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New Perspective on IGS Objective</a:t>
            </a:r>
            <a:endParaRPr kumimoji="1"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81251" y="1151002"/>
            <a:ext cx="8930640" cy="5046598"/>
          </a:xfrm>
        </p:spPr>
        <p:txBody>
          <a:bodyPr>
            <a:noAutofit/>
          </a:bodyPr>
          <a:lstStyle/>
          <a:p>
            <a:r>
              <a:rPr kumimoji="1" lang="en-US" altLang="zh-CN" sz="3200" dirty="0" smtClean="0"/>
              <a:t>Consider the objective under </a:t>
            </a:r>
            <a:r>
              <a:rPr kumimoji="1" lang="en-US" altLang="zh-CN" sz="3200" i="1" dirty="0" smtClean="0"/>
              <a:t>l</a:t>
            </a:r>
            <a:r>
              <a:rPr kumimoji="1" lang="en-US" altLang="zh-CN" sz="3200" dirty="0" smtClean="0"/>
              <a:t> = </a:t>
            </a:r>
            <a:r>
              <a:rPr kumimoji="1" lang="en-US" altLang="zh-CN" sz="3200" i="1" dirty="0" smtClean="0"/>
              <a:t>k</a:t>
            </a:r>
            <a:r>
              <a:rPr kumimoji="1" lang="en-US" altLang="zh-CN" sz="3200" baseline="30000" dirty="0" smtClean="0"/>
              <a:t>2</a:t>
            </a:r>
            <a:r>
              <a:rPr kumimoji="1" lang="en-US" altLang="zh-CN" sz="3200" dirty="0" smtClean="0"/>
              <a:t>:</a:t>
            </a:r>
          </a:p>
          <a:p>
            <a:endParaRPr kumimoji="1" lang="en-US" altLang="zh-CN" sz="3200" dirty="0"/>
          </a:p>
          <a:p>
            <a:endParaRPr kumimoji="1" lang="en-US" altLang="zh-CN" sz="2400" dirty="0" smtClean="0"/>
          </a:p>
          <a:p>
            <a:r>
              <a:rPr kumimoji="1" lang="en-US" altLang="zh-CN" sz="3200" dirty="0" smtClean="0"/>
              <a:t>This can be written as the </a:t>
            </a:r>
            <a:r>
              <a:rPr kumimoji="1" lang="en-US" altLang="zh-CN" sz="3200" dirty="0"/>
              <a:t>quadratic </a:t>
            </a:r>
            <a:r>
              <a:rPr kumimoji="1" lang="en-US" altLang="zh-CN" sz="3200" dirty="0" smtClean="0"/>
              <a:t>form:</a:t>
            </a:r>
          </a:p>
          <a:p>
            <a:endParaRPr kumimoji="1" lang="en-US" altLang="zh-CN" sz="6000" dirty="0"/>
          </a:p>
          <a:p>
            <a:r>
              <a:rPr kumimoji="1" lang="en-US" altLang="zh-CN" sz="3200" dirty="0"/>
              <a:t>w</a:t>
            </a:r>
            <a:r>
              <a:rPr kumimoji="1" lang="en-US" altLang="zh-CN" sz="3200" dirty="0" smtClean="0"/>
              <a:t>here</a:t>
            </a:r>
          </a:p>
          <a:p>
            <a:r>
              <a:rPr kumimoji="1" lang="en-US" altLang="zh-CN" sz="3200" dirty="0" smtClean="0"/>
              <a:t>Subject to the constraint on </a:t>
            </a:r>
            <a:r>
              <a:rPr kumimoji="1" lang="en-US" altLang="zh-CN" sz="3200" i="1" dirty="0" smtClean="0"/>
              <a:t>x</a:t>
            </a:r>
            <a:r>
              <a:rPr kumimoji="1" lang="en-US" altLang="zh-CN" sz="3200" dirty="0" smtClean="0"/>
              <a:t> for a valid </a:t>
            </a:r>
            <a:r>
              <a:rPr kumimoji="1" lang="en-US" altLang="zh-CN" sz="3200" i="1" dirty="0" smtClean="0"/>
              <a:t>k</a:t>
            </a:r>
            <a:r>
              <a:rPr kumimoji="1" lang="en-US" altLang="zh-CN" sz="3200" dirty="0" smtClean="0"/>
              <a:t>-clustering</a:t>
            </a:r>
          </a:p>
          <a:p>
            <a:r>
              <a:rPr kumimoji="1" lang="en-US" altLang="zh-CN" sz="3200" dirty="0" smtClean="0"/>
              <a:t>e.g., the size constraint</a:t>
            </a:r>
          </a:p>
          <a:p>
            <a:endParaRPr kumimoji="1" lang="en-US" altLang="zh-CN" sz="3200" dirty="0"/>
          </a:p>
          <a:p>
            <a:endParaRPr kumimoji="1" lang="en-US" altLang="zh-CN" sz="1800" dirty="0" smtClean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2" y="1612050"/>
            <a:ext cx="5537694" cy="1109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22" y="3381629"/>
            <a:ext cx="5957484" cy="11714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26" y="1787230"/>
            <a:ext cx="3057525" cy="91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215" y="4441315"/>
            <a:ext cx="4922389" cy="6125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3722" y="4488196"/>
            <a:ext cx="1868169" cy="5445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67165" y="4472549"/>
            <a:ext cx="106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3200" dirty="0" smtClean="0"/>
              <a:t>and</a:t>
            </a:r>
            <a:endParaRPr lang="zh-CN" altLang="en-US" sz="32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660" y="5649525"/>
            <a:ext cx="1545509" cy="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08" y="3621681"/>
            <a:ext cx="4653330" cy="10349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46" y="3022024"/>
            <a:ext cx="933450" cy="4572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" y="148727"/>
            <a:ext cx="7543800" cy="7706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Analysis of </a:t>
            </a:r>
            <a:r>
              <a:rPr kumimoji="1" lang="en-US" altLang="zh-CN" dirty="0" smtClean="0"/>
              <a:t>the Optimality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3759" y="955451"/>
            <a:ext cx="799084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By the min-max theorem, the theoretical optimality is achieved when:</a:t>
            </a:r>
          </a:p>
          <a:p>
            <a:endParaRPr kumimoji="1" lang="en-US" altLang="zh-CN" sz="3000" dirty="0"/>
          </a:p>
          <a:p>
            <a:pPr marL="0" indent="0">
              <a:buNone/>
            </a:pPr>
            <a:r>
              <a:rPr kumimoji="1" lang="en-US" altLang="zh-CN" dirty="0" smtClean="0"/>
              <a:t>where </a:t>
            </a:r>
            <a:r>
              <a:rPr kumimoji="1" lang="el-GR" altLang="zh-CN" i="1" dirty="0" smtClean="0"/>
              <a:t>λ</a:t>
            </a:r>
            <a:r>
              <a:rPr kumimoji="1" lang="en-US" altLang="zh-CN" baseline="-25000" dirty="0" smtClean="0"/>
              <a:t>1</a:t>
            </a:r>
            <a:r>
              <a:rPr kumimoji="1" lang="en-US" altLang="zh-CN" dirty="0" smtClean="0"/>
              <a:t> </a:t>
            </a:r>
            <a:r>
              <a:rPr kumimoji="1" lang="en-US" altLang="zh-CN" dirty="0"/>
              <a:t>is the largest </a:t>
            </a:r>
            <a:r>
              <a:rPr kumimoji="1" lang="en-US" altLang="zh-CN" dirty="0" smtClean="0"/>
              <a:t>eigenvalue of </a:t>
            </a:r>
            <a:r>
              <a:rPr kumimoji="1" lang="en-US" altLang="zh-CN" i="1" dirty="0"/>
              <a:t>A</a:t>
            </a:r>
            <a:r>
              <a:rPr kumimoji="1" lang="en-US" altLang="zh-CN" dirty="0" smtClean="0"/>
              <a:t>*, </a:t>
            </a:r>
            <a:r>
              <a:rPr kumimoji="1" lang="en-US" altLang="zh-CN" i="1" dirty="0"/>
              <a:t>q</a:t>
            </a:r>
            <a:r>
              <a:rPr kumimoji="1" lang="en-US" altLang="zh-CN" baseline="-25000" dirty="0"/>
              <a:t>1</a:t>
            </a:r>
            <a:r>
              <a:rPr kumimoji="1" lang="en-US" altLang="zh-CN" dirty="0"/>
              <a:t> is the largest eigenvector of </a:t>
            </a:r>
            <a:r>
              <a:rPr kumimoji="1" lang="en-US" altLang="zh-CN" i="1" dirty="0"/>
              <a:t>A</a:t>
            </a:r>
            <a:r>
              <a:rPr kumimoji="1" lang="en-US" altLang="zh-CN" dirty="0" smtClean="0"/>
              <a:t>*</a:t>
            </a:r>
          </a:p>
          <a:p>
            <a:pPr marL="0" indent="0">
              <a:buNone/>
            </a:pPr>
            <a:r>
              <a:rPr kumimoji="1" lang="en-US" altLang="zh-CN" dirty="0"/>
              <a:t>This optimality can not be achieved because of the constraint on </a:t>
            </a:r>
            <a:r>
              <a:rPr kumimoji="1" lang="en-US" altLang="zh-CN" i="1" dirty="0"/>
              <a:t>x</a:t>
            </a:r>
            <a:r>
              <a:rPr kumimoji="1" lang="en-US" altLang="zh-CN" dirty="0"/>
              <a:t> </a:t>
            </a:r>
          </a:p>
          <a:p>
            <a:pPr marL="0" indent="0">
              <a:buNone/>
            </a:pPr>
            <a:r>
              <a:rPr kumimoji="1" lang="en-US" altLang="zh-CN" dirty="0" smtClean="0"/>
              <a:t>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kumimoji="1" lang="en-US" altLang="zh-CN" sz="100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                       </a:t>
            </a:r>
          </a:p>
          <a:p>
            <a:endParaRPr kumimoji="1" lang="en-US" altLang="zh-CN" sz="100" dirty="0" smtClean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92102" y="2566302"/>
            <a:ext cx="797249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kumimoji="1" lang="en-US" altLang="zh-CN" dirty="0" smtClean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We propose to optimize the largest component of                   in the     </a:t>
            </a:r>
            <a:r>
              <a:rPr kumimoji="1" lang="en-US" altLang="zh-CN" dirty="0" err="1" smtClean="0"/>
              <a:t>eigen</a:t>
            </a:r>
            <a:r>
              <a:rPr kumimoji="1" lang="en-US" altLang="zh-CN" dirty="0" smtClean="0"/>
              <a:t>-decomposition.  The objective becomes:</a:t>
            </a:r>
          </a:p>
          <a:p>
            <a:endParaRPr kumimoji="1" lang="en-US" altLang="zh-CN" dirty="0"/>
          </a:p>
          <a:p>
            <a:endParaRPr kumimoji="1" lang="en-US" altLang="zh-CN" sz="1600" dirty="0" smtClean="0"/>
          </a:p>
          <a:p>
            <a:r>
              <a:rPr kumimoji="1" lang="en-US" altLang="zh-CN" dirty="0" smtClean="0"/>
              <a:t>where </a:t>
            </a:r>
            <a:r>
              <a:rPr kumimoji="1" lang="en-US" altLang="zh-CN" i="1" dirty="0" smtClean="0"/>
              <a:t>q</a:t>
            </a:r>
            <a:r>
              <a:rPr kumimoji="1" lang="en-US" altLang="zh-CN" baseline="-25000" dirty="0" smtClean="0"/>
              <a:t>1</a:t>
            </a:r>
            <a:r>
              <a:rPr kumimoji="1" lang="en-US" altLang="zh-CN" i="1" baseline="-25000" dirty="0" smtClean="0"/>
              <a:t>i</a:t>
            </a:r>
            <a:r>
              <a:rPr kumimoji="1" lang="en-US" altLang="zh-CN" i="1" dirty="0" smtClean="0"/>
              <a:t> </a:t>
            </a:r>
            <a:r>
              <a:rPr kumimoji="1" lang="en-US" altLang="zh-CN" dirty="0" smtClean="0"/>
              <a:t>is the </a:t>
            </a:r>
            <a:r>
              <a:rPr kumimoji="1" lang="en-US" altLang="zh-CN" i="1" dirty="0" err="1" smtClean="0"/>
              <a:t>i</a:t>
            </a:r>
            <a:r>
              <a:rPr kumimoji="1" lang="en-US" altLang="zh-CN" dirty="0" err="1" smtClean="0"/>
              <a:t>th</a:t>
            </a:r>
            <a:r>
              <a:rPr kumimoji="1" lang="en-US" altLang="zh-CN" dirty="0" smtClean="0"/>
              <a:t> component of </a:t>
            </a:r>
            <a:r>
              <a:rPr kumimoji="1" lang="en-US" altLang="zh-CN" dirty="0"/>
              <a:t>the largest eigenvector of </a:t>
            </a:r>
            <a:r>
              <a:rPr kumimoji="1" lang="en-US" altLang="zh-CN" i="1" dirty="0"/>
              <a:t>A</a:t>
            </a:r>
            <a:r>
              <a:rPr kumimoji="1" lang="en-US" altLang="zh-CN" dirty="0" smtClean="0"/>
              <a:t>*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Performance guarantee by a lower bound in the IGS objective can be achieved by only optimizing the largest component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72" y="1269100"/>
            <a:ext cx="2305050" cy="7334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444" y="1354494"/>
            <a:ext cx="1962150" cy="542925"/>
          </a:xfrm>
          <a:prstGeom prst="rect">
            <a:avLst/>
          </a:prstGeom>
        </p:spPr>
      </p:pic>
      <p:sp>
        <p:nvSpPr>
          <p:cNvPr id="15" name="燕尾形箭头 14"/>
          <p:cNvSpPr/>
          <p:nvPr/>
        </p:nvSpPr>
        <p:spPr>
          <a:xfrm>
            <a:off x="3288430" y="1555400"/>
            <a:ext cx="471777" cy="225268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燕尾形箭头 16"/>
          <p:cNvSpPr/>
          <p:nvPr/>
        </p:nvSpPr>
        <p:spPr>
          <a:xfrm>
            <a:off x="6022498" y="1552084"/>
            <a:ext cx="471777" cy="225268"/>
          </a:xfrm>
          <a:prstGeom prst="notched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2520" y="1388493"/>
            <a:ext cx="14382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4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-38100"/>
            <a:ext cx="9144000" cy="9828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Equivalence to the segmentation proble</a:t>
            </a:r>
            <a:r>
              <a:rPr kumimoji="1" lang="en-US" altLang="zh-CN" dirty="0"/>
              <a:t>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" y="944763"/>
            <a:ext cx="5411790" cy="22505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502827" y="1052858"/>
            <a:ext cx="3497334" cy="1156086"/>
          </a:xfrm>
        </p:spPr>
        <p:txBody>
          <a:bodyPr>
            <a:noAutofit/>
          </a:bodyPr>
          <a:lstStyle/>
          <a:p>
            <a:r>
              <a:rPr kumimoji="1" lang="en-US" altLang="zh-CN" sz="2400" dirty="0" smtClean="0"/>
              <a:t>Maximizing the </a:t>
            </a:r>
            <a:r>
              <a:rPr kumimoji="1" lang="en-US" altLang="zh-CN" sz="2400" dirty="0" smtClean="0"/>
              <a:t>objective on the largest component </a:t>
            </a:r>
            <a:r>
              <a:rPr kumimoji="1" lang="en-US" altLang="zh-CN" sz="2400" dirty="0" smtClean="0"/>
              <a:t>is equivalent to solving a </a:t>
            </a:r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-segmentation problem on the largest eigenvector of </a:t>
            </a:r>
            <a:r>
              <a:rPr kumimoji="1" lang="en-US" altLang="zh-CN" sz="2400" i="1" dirty="0" smtClean="0"/>
              <a:t>A</a:t>
            </a:r>
            <a:r>
              <a:rPr kumimoji="1" lang="en-US" altLang="zh-CN" sz="2400" baseline="30000" dirty="0" smtClean="0"/>
              <a:t>*</a:t>
            </a:r>
            <a:r>
              <a:rPr kumimoji="1" lang="en-US" altLang="zh-CN" sz="2400" dirty="0" smtClean="0"/>
              <a:t> (sorted decreasingly}</a:t>
            </a:r>
            <a:endParaRPr kumimoji="1" lang="zh-CN" altLang="en-US" sz="2400" baseline="30000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21910" y="3785784"/>
            <a:ext cx="3743915" cy="1577326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Implications: also equivalent to group the graph nodes by their eigenvector centrality similarity, e.g., the red label in the right figure:</a:t>
            </a:r>
            <a:endParaRPr kumimoji="1" lang="zh-CN" altLang="en-US" sz="2400" baseline="30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69" y="3303357"/>
            <a:ext cx="5051134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9" y="2268047"/>
            <a:ext cx="7818437" cy="61254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43307"/>
            <a:ext cx="9144000" cy="794384"/>
          </a:xfrm>
        </p:spPr>
        <p:txBody>
          <a:bodyPr>
            <a:noAutofit/>
          </a:bodyPr>
          <a:lstStyle/>
          <a:p>
            <a:pPr algn="ctr"/>
            <a:r>
              <a:rPr kumimoji="1" lang="en-US" altLang="zh-CN" sz="3800" dirty="0" smtClean="0"/>
              <a:t>Optimal IGS Algorithm: DP for k-Segmentation</a:t>
            </a:r>
            <a:endParaRPr kumimoji="1" lang="zh-CN" altLang="en-US" sz="3800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88900" y="1078738"/>
            <a:ext cx="9055099" cy="54617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3500" dirty="0" smtClean="0"/>
              <a:t> Dynamic programming (DP)</a:t>
            </a:r>
          </a:p>
          <a:p>
            <a:r>
              <a:rPr kumimoji="1" lang="en-US" altLang="zh-CN" sz="3000" dirty="0" smtClean="0"/>
              <a:t>    </a:t>
            </a:r>
            <a:r>
              <a:rPr kumimoji="1" lang="en-US" altLang="zh-CN" sz="2800" dirty="0" smtClean="0"/>
              <a:t>Define the gain by a cluster                                   by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2800" dirty="0" smtClean="0"/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zh-CN" sz="2800" dirty="0" smtClean="0"/>
              <a:t>     Define the objective of segmenting a sequence of length </a:t>
            </a:r>
            <a:r>
              <a:rPr kumimoji="1" lang="en-US" altLang="zh-CN" sz="2800" i="1" dirty="0" err="1" smtClean="0"/>
              <a:t>i</a:t>
            </a:r>
            <a:r>
              <a:rPr kumimoji="1" lang="en-US" altLang="zh-CN" sz="2800" dirty="0" smtClean="0"/>
              <a:t> into </a:t>
            </a:r>
            <a:r>
              <a:rPr kumimoji="1" lang="en-US" altLang="zh-CN" sz="2800" i="1" dirty="0" smtClean="0"/>
              <a:t>j</a:t>
            </a:r>
            <a:r>
              <a:rPr kumimoji="1" lang="en-US" altLang="zh-CN" sz="2800" dirty="0" smtClean="0"/>
              <a:t> clusters by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2800" dirty="0" smtClean="0"/>
              <a:t>      The optimization of objective can be computed iteratively from </a:t>
            </a:r>
            <a:r>
              <a:rPr kumimoji="1" lang="en-US" altLang="zh-CN" sz="2800" dirty="0" err="1" smtClean="0"/>
              <a:t>i</a:t>
            </a:r>
            <a:r>
              <a:rPr kumimoji="1" lang="en-US" altLang="zh-CN" sz="2800" dirty="0" smtClean="0"/>
              <a:t>=1, j=1 by</a:t>
            </a:r>
          </a:p>
          <a:p>
            <a:pPr marL="0" indent="0">
              <a:spcBef>
                <a:spcPts val="600"/>
              </a:spcBef>
              <a:buNone/>
            </a:pPr>
            <a:endParaRPr kumimoji="1" lang="en-US" altLang="zh-CN" sz="100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                       </a:t>
            </a:r>
          </a:p>
          <a:p>
            <a:endParaRPr kumimoji="1" lang="en-US" altLang="zh-CN" sz="1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1748930"/>
            <a:ext cx="2527800" cy="467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829" y="3365049"/>
            <a:ext cx="1114425" cy="495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" y="4946812"/>
            <a:ext cx="8068104" cy="96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9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Scalability of IGS Problem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Optimality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 smtClean="0">
                <a:solidFill>
                  <a:schemeClr val="tx1"/>
                </a:solidFill>
              </a:rPr>
              <a:t> Theoretically optimal IGS solution</a:t>
            </a: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2800" dirty="0">
                <a:solidFill>
                  <a:srgbClr val="FF0000"/>
                </a:solidFill>
              </a:rPr>
              <a:t>Scalability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>
                <a:solidFill>
                  <a:srgbClr val="FF0000"/>
                </a:solidFill>
              </a:rPr>
              <a:t> </a:t>
            </a:r>
            <a:r>
              <a:rPr kumimoji="1" lang="en-US" altLang="zh-CN" sz="2600" dirty="0" smtClean="0">
                <a:solidFill>
                  <a:srgbClr val="FF0000"/>
                </a:solidFill>
              </a:rPr>
              <a:t>The theoretically optimal DP algorithm has a O(</a:t>
            </a:r>
            <a:r>
              <a:rPr kumimoji="1" lang="en-US" altLang="zh-CN" sz="2600" i="1" dirty="0" smtClean="0">
                <a:solidFill>
                  <a:srgbClr val="FF0000"/>
                </a:solidFill>
              </a:rPr>
              <a:t>n</a:t>
            </a:r>
            <a:r>
              <a:rPr kumimoji="1" lang="en-US" altLang="zh-CN" sz="2600" baseline="30000" dirty="0" smtClean="0">
                <a:solidFill>
                  <a:srgbClr val="FF0000"/>
                </a:solidFill>
              </a:rPr>
              <a:t>2</a:t>
            </a:r>
            <a:r>
              <a:rPr kumimoji="1" lang="en-US" altLang="zh-CN" sz="2600" i="1" dirty="0" smtClean="0">
                <a:solidFill>
                  <a:srgbClr val="FF0000"/>
                </a:solidFill>
              </a:rPr>
              <a:t>k</a:t>
            </a:r>
            <a:r>
              <a:rPr kumimoji="1" lang="en-US" altLang="zh-CN" sz="2600" dirty="0" smtClean="0">
                <a:solidFill>
                  <a:srgbClr val="FF0000"/>
                </a:solidFill>
              </a:rPr>
              <a:t>) computational complexity</a:t>
            </a:r>
            <a:endParaRPr kumimoji="1" lang="zh-CN" altLang="en-US" sz="2600" dirty="0">
              <a:solidFill>
                <a:srgbClr val="FF0000"/>
              </a:solidFill>
            </a:endParaRP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Flexibility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/>
              <a:t> Solve dynamic IGS problem</a:t>
            </a:r>
          </a:p>
        </p:txBody>
      </p:sp>
    </p:spTree>
    <p:extLst>
      <p:ext uri="{BB962C8B-B14F-4D97-AF65-F5344CB8AC3E}">
        <p14:creationId xmlns:p14="http://schemas.microsoft.com/office/powerpoint/2010/main" val="31767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5658" y="2292926"/>
            <a:ext cx="3924300" cy="895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298" y="1494354"/>
            <a:ext cx="3262189" cy="10906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12" y="167107"/>
            <a:ext cx="8835776" cy="772694"/>
          </a:xfrm>
        </p:spPr>
        <p:txBody>
          <a:bodyPr/>
          <a:lstStyle/>
          <a:p>
            <a:r>
              <a:rPr kumimoji="1" lang="en-US" altLang="zh-CN" dirty="0" smtClean="0"/>
              <a:t>Scalable Algorithm - ISO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8900" y="1078738"/>
            <a:ext cx="9055099" cy="54617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3500" dirty="0" smtClean="0"/>
              <a:t> Iterative Stepwise Optimization (ISO)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040960"/>
            <a:ext cx="6454716" cy="318839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800" y="1702972"/>
            <a:ext cx="6337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According to the extended analysis on 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0800" y="2427962"/>
            <a:ext cx="6337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Approximately we have</a:t>
            </a:r>
            <a:endParaRPr lang="zh-CN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4247683" y="3446279"/>
            <a:ext cx="43958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Computational complexity:</a:t>
            </a:r>
          </a:p>
          <a:p>
            <a:r>
              <a:rPr kumimoji="1" lang="en-US" altLang="zh-CN" sz="2800" dirty="0" smtClean="0">
                <a:solidFill>
                  <a:srgbClr val="0000FF"/>
                </a:solidFill>
              </a:rPr>
              <a:t>O(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err="1" smtClean="0">
                <a:solidFill>
                  <a:srgbClr val="0000FF"/>
                </a:solidFill>
              </a:rPr>
              <a:t>log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 + 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n·I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)  (</a:t>
            </a:r>
            <a:r>
              <a:rPr kumimoji="1" lang="en-US" altLang="zh-CN" sz="2800" i="1" dirty="0" smtClean="0">
                <a:solidFill>
                  <a:srgbClr val="0000FF"/>
                </a:solidFill>
              </a:rPr>
              <a:t>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: #iterations)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3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12" y="167107"/>
            <a:ext cx="8835776" cy="772694"/>
          </a:xfrm>
        </p:spPr>
        <p:txBody>
          <a:bodyPr/>
          <a:lstStyle/>
          <a:p>
            <a:r>
              <a:rPr kumimoji="1" lang="en-US" altLang="zh-CN" dirty="0" smtClean="0"/>
              <a:t>Scalable Algorithm - GCF</a:t>
            </a:r>
            <a:endParaRPr kumimoji="1"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8900" y="1078738"/>
            <a:ext cx="9055099" cy="54617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sz="3500" dirty="0" smtClean="0"/>
              <a:t> Greedy Curve Fitting (GCF)</a:t>
            </a:r>
          </a:p>
        </p:txBody>
      </p:sp>
      <p:sp>
        <p:nvSpPr>
          <p:cNvPr id="8" name="矩形 7"/>
          <p:cNvSpPr/>
          <p:nvPr/>
        </p:nvSpPr>
        <p:spPr>
          <a:xfrm>
            <a:off x="50800" y="1702972"/>
            <a:ext cx="6337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According to the analysis on 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50799" y="2250162"/>
            <a:ext cx="909319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This is the inner product of </a:t>
            </a:r>
            <a:r>
              <a:rPr kumimoji="1" lang="en-US" altLang="zh-CN" sz="2800" i="1" dirty="0" smtClean="0"/>
              <a:t>q</a:t>
            </a:r>
            <a:r>
              <a:rPr kumimoji="1" lang="en-US" altLang="zh-CN" sz="2800" baseline="-25000" dirty="0" smtClean="0"/>
              <a:t>1</a:t>
            </a:r>
            <a:r>
              <a:rPr kumimoji="1" lang="en-US" altLang="zh-CN" sz="2800" dirty="0" smtClean="0"/>
              <a:t> and </a:t>
            </a:r>
            <a:r>
              <a:rPr kumimoji="1" lang="en-US" altLang="zh-CN" sz="2800" i="1" dirty="0" smtClean="0"/>
              <a:t>x</a:t>
            </a:r>
            <a:r>
              <a:rPr kumimoji="1" lang="en-US" altLang="zh-CN" sz="2800" dirty="0" smtClean="0"/>
              <a:t>, equivalent to minimizing the angle between </a:t>
            </a:r>
            <a:r>
              <a:rPr kumimoji="1" lang="en-US" altLang="zh-CN" sz="2800" i="1" dirty="0"/>
              <a:t>q</a:t>
            </a:r>
            <a:r>
              <a:rPr kumimoji="1" lang="en-US" altLang="zh-CN" sz="2800" baseline="-25000" dirty="0"/>
              <a:t>1</a:t>
            </a:r>
            <a:r>
              <a:rPr kumimoji="1" lang="en-US" altLang="zh-CN" sz="2800" dirty="0"/>
              <a:t> and </a:t>
            </a:r>
            <a:r>
              <a:rPr kumimoji="1" lang="en-US" altLang="zh-CN" sz="2800" i="1" dirty="0"/>
              <a:t>x</a:t>
            </a:r>
            <a:endParaRPr lang="zh-CN" altLang="en-US" sz="2800" i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569026"/>
            <a:ext cx="2368518" cy="894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0" y="3194547"/>
            <a:ext cx="6441948" cy="311585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430564" y="3446279"/>
            <a:ext cx="439580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smtClean="0"/>
              <a:t>Computational complexity:</a:t>
            </a:r>
          </a:p>
          <a:p>
            <a:r>
              <a:rPr kumimoji="1" lang="en-US" altLang="zh-CN" sz="2800" dirty="0">
                <a:solidFill>
                  <a:srgbClr val="0000FF"/>
                </a:solidFill>
              </a:rPr>
              <a:t>O(</a:t>
            </a:r>
            <a:r>
              <a:rPr kumimoji="1" lang="en-US" altLang="zh-CN" sz="2800" i="1" dirty="0" err="1">
                <a:solidFill>
                  <a:srgbClr val="0000FF"/>
                </a:solidFill>
              </a:rPr>
              <a:t>n</a:t>
            </a:r>
            <a:r>
              <a:rPr kumimoji="1" lang="en-US" altLang="zh-CN" sz="2800" dirty="0" err="1">
                <a:solidFill>
                  <a:srgbClr val="0000FF"/>
                </a:solidFill>
              </a:rPr>
              <a:t>log</a:t>
            </a:r>
            <a:r>
              <a:rPr kumimoji="1" lang="en-US" altLang="zh-CN" sz="2800" i="1" dirty="0" err="1">
                <a:solidFill>
                  <a:srgbClr val="0000FF"/>
                </a:solidFill>
              </a:rPr>
              <a:t>n</a:t>
            </a:r>
            <a:r>
              <a:rPr kumimoji="1" lang="en-US" altLang="zh-CN" sz="2800" dirty="0">
                <a:solidFill>
                  <a:srgbClr val="0000FF"/>
                </a:solidFill>
              </a:rPr>
              <a:t> + </a:t>
            </a:r>
            <a:r>
              <a:rPr kumimoji="1" lang="en-US" altLang="zh-CN" sz="2800" i="1" dirty="0" err="1" smtClean="0">
                <a:solidFill>
                  <a:srgbClr val="0000FF"/>
                </a:solidFill>
              </a:rPr>
              <a:t>n·I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)  (</a:t>
            </a:r>
            <a:r>
              <a:rPr kumimoji="1" lang="en-US" altLang="zh-CN" sz="2800" i="1" dirty="0" smtClean="0">
                <a:solidFill>
                  <a:srgbClr val="0000FF"/>
                </a:solidFill>
              </a:rPr>
              <a:t>I</a:t>
            </a:r>
            <a:r>
              <a:rPr kumimoji="1" lang="en-US" altLang="zh-CN" sz="2800" dirty="0" smtClean="0">
                <a:solidFill>
                  <a:srgbClr val="0000FF"/>
                </a:solidFill>
              </a:rPr>
              <a:t>: #iterations)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2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65" y="1408718"/>
            <a:ext cx="2362321" cy="15050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643" y="424367"/>
            <a:ext cx="7921122" cy="839657"/>
          </a:xfrm>
        </p:spPr>
        <p:txBody>
          <a:bodyPr/>
          <a:lstStyle/>
          <a:p>
            <a:r>
              <a:rPr kumimoji="1" lang="en-US" altLang="zh-CN" dirty="0" smtClean="0"/>
              <a:t>Example of Influence Graphs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91966" y="1315581"/>
            <a:ext cx="1136835" cy="62056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Initial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Tweet</a:t>
            </a:r>
            <a:endParaRPr kumimoji="1"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13432" y="2922178"/>
            <a:ext cx="304544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Re-tweeting Graph</a:t>
            </a:r>
            <a:endParaRPr kumimoji="1" lang="zh-CN" altLang="en-US" sz="2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981840" y="2000650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Re-tweets</a:t>
            </a:r>
            <a:endParaRPr kumimoji="1" lang="zh-CN" altLang="en-US" dirty="0"/>
          </a:p>
        </p:txBody>
      </p:sp>
      <p:grpSp>
        <p:nvGrpSpPr>
          <p:cNvPr id="39" name="组合 38"/>
          <p:cNvGrpSpPr/>
          <p:nvPr/>
        </p:nvGrpSpPr>
        <p:grpSpPr>
          <a:xfrm>
            <a:off x="774643" y="3565911"/>
            <a:ext cx="2254243" cy="1956591"/>
            <a:chOff x="975001" y="3775170"/>
            <a:chExt cx="1780837" cy="156584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001" y="4430802"/>
              <a:ext cx="285201" cy="27796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6313" y="3775171"/>
              <a:ext cx="253875" cy="32900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6312" y="5012017"/>
              <a:ext cx="253875" cy="329001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1963" y="3775170"/>
              <a:ext cx="253875" cy="32900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01963" y="5012015"/>
              <a:ext cx="253875" cy="32900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6313" y="4396930"/>
              <a:ext cx="253875" cy="329001"/>
            </a:xfrm>
            <a:prstGeom prst="rect">
              <a:avLst/>
            </a:prstGeom>
          </p:spPr>
        </p:pic>
        <p:cxnSp>
          <p:nvCxnSpPr>
            <p:cNvPr id="17" name="直接连接符 16"/>
            <p:cNvCxnSpPr>
              <a:stCxn id="5" idx="0"/>
              <a:endCxn id="11" idx="1"/>
            </p:cNvCxnSpPr>
            <p:nvPr/>
          </p:nvCxnSpPr>
          <p:spPr>
            <a:xfrm flipV="1">
              <a:off x="1117602" y="3939672"/>
              <a:ext cx="628711" cy="49113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200089" y="4062568"/>
              <a:ext cx="1301874" cy="42553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stCxn id="5" idx="3"/>
              <a:endCxn id="15" idx="1"/>
            </p:cNvCxnSpPr>
            <p:nvPr/>
          </p:nvCxnSpPr>
          <p:spPr>
            <a:xfrm flipV="1">
              <a:off x="1260202" y="4561431"/>
              <a:ext cx="486111" cy="8353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5" idx="2"/>
              <a:endCxn id="12" idx="1"/>
            </p:cNvCxnSpPr>
            <p:nvPr/>
          </p:nvCxnSpPr>
          <p:spPr>
            <a:xfrm>
              <a:off x="1117602" y="4708766"/>
              <a:ext cx="628710" cy="467752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206200" y="4611917"/>
              <a:ext cx="1295763" cy="417265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11" idx="3"/>
              <a:endCxn id="13" idx="1"/>
            </p:cNvCxnSpPr>
            <p:nvPr/>
          </p:nvCxnSpPr>
          <p:spPr>
            <a:xfrm flipV="1">
              <a:off x="2000188" y="3939671"/>
              <a:ext cx="501775" cy="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2000187" y="5183021"/>
              <a:ext cx="501775" cy="1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stealth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内容占位符 2"/>
          <p:cNvSpPr txBox="1">
            <a:spLocks/>
          </p:cNvSpPr>
          <p:nvPr/>
        </p:nvSpPr>
        <p:spPr>
          <a:xfrm>
            <a:off x="618743" y="3627561"/>
            <a:ext cx="1136835" cy="62056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Source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Paper</a:t>
            </a:r>
            <a:endParaRPr kumimoji="1" lang="zh-CN" altLang="en-US" dirty="0"/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683499" y="5555037"/>
            <a:ext cx="304544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Paper Citation Graph</a:t>
            </a:r>
            <a:endParaRPr kumimoji="1" lang="zh-CN" altLang="en-US" sz="2400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2789473" y="4353713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Citing papers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381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0" y="0"/>
            <a:ext cx="6913999" cy="630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Flexibility of IGS Problem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Optimality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 smtClean="0">
                <a:solidFill>
                  <a:schemeClr val="tx1"/>
                </a:solidFill>
              </a:rPr>
              <a:t> Theoretically optimal IGS solution</a:t>
            </a: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chemeClr val="tx1"/>
                </a:solidFill>
              </a:rPr>
              <a:t> </a:t>
            </a:r>
            <a:r>
              <a:rPr kumimoji="1" lang="en-US" altLang="zh-CN" sz="2800" dirty="0">
                <a:solidFill>
                  <a:schemeClr val="tx1"/>
                </a:solidFill>
              </a:rPr>
              <a:t>Scalability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>
                <a:solidFill>
                  <a:schemeClr val="tx1"/>
                </a:solidFill>
              </a:rPr>
              <a:t> Close to linear computational complexity for large influence graphs</a:t>
            </a:r>
            <a:endParaRPr kumimoji="1" lang="zh-CN" altLang="en-US" sz="2600" dirty="0">
              <a:solidFill>
                <a:schemeClr val="tx1"/>
              </a:solidFill>
            </a:endParaRP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>
                <a:solidFill>
                  <a:srgbClr val="FF0000"/>
                </a:solidFill>
              </a:rPr>
              <a:t> Flexibility</a:t>
            </a:r>
          </a:p>
          <a:p>
            <a:pPr marL="201168" lvl="1" indent="0">
              <a:buSzPct val="60000"/>
              <a:buNone/>
            </a:pPr>
            <a:r>
              <a:rPr kumimoji="1" lang="en-US" altLang="zh-CN" sz="2600" dirty="0">
                <a:solidFill>
                  <a:srgbClr val="FF0000"/>
                </a:solidFill>
              </a:rPr>
              <a:t> Solve dynamic IGS problem</a:t>
            </a:r>
          </a:p>
        </p:txBody>
      </p:sp>
    </p:spTree>
    <p:extLst>
      <p:ext uri="{BB962C8B-B14F-4D97-AF65-F5344CB8AC3E}">
        <p14:creationId xmlns:p14="http://schemas.microsoft.com/office/powerpoint/2010/main" val="202514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549" y="2172274"/>
            <a:ext cx="3591139" cy="6119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48727"/>
            <a:ext cx="9144000" cy="770636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smtClean="0"/>
              <a:t>Dynamic Influence Graph Summarization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3759" y="955451"/>
            <a:ext cx="7990841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Optimize the IGS objective while maintaining stability of transition for a series of summarizations with varying </a:t>
            </a:r>
            <a:r>
              <a:rPr kumimoji="1" lang="en-US" altLang="zh-CN" i="1" dirty="0" smtClean="0"/>
              <a:t>k </a:t>
            </a:r>
            <a:r>
              <a:rPr kumimoji="1" lang="en-US" altLang="zh-CN" dirty="0" smtClean="0"/>
              <a:t>(#clusters)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Target the scenario of visual exploration on influence graph summarizations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 S</a:t>
            </a:r>
            <a:r>
              <a:rPr kumimoji="1" lang="en-US" altLang="zh-CN" dirty="0" smtClean="0"/>
              <a:t>tability of transition for visualization:</a:t>
            </a:r>
          </a:p>
          <a:p>
            <a:pPr marL="0" indent="0">
              <a:buNone/>
            </a:pPr>
            <a:r>
              <a:rPr kumimoji="1" lang="en-US" altLang="zh-CN" dirty="0" smtClean="0"/>
              <a:t> </a:t>
            </a:r>
            <a:endParaRPr kumimoji="1"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The </a:t>
            </a:r>
            <a:r>
              <a:rPr kumimoji="1" lang="en-US" altLang="zh-CN" dirty="0"/>
              <a:t>IGS objective </a:t>
            </a:r>
            <a:r>
              <a:rPr kumimoji="1" lang="en-US" altLang="zh-CN" dirty="0" smtClean="0"/>
              <a:t>and the </a:t>
            </a:r>
            <a:r>
              <a:rPr kumimoji="1" lang="en-US" altLang="zh-CN" dirty="0"/>
              <a:t>stability of transition </a:t>
            </a:r>
            <a:r>
              <a:rPr kumimoji="1" lang="en-US" altLang="zh-CN" dirty="0" smtClean="0"/>
              <a:t>form a trade-off, there is no single optimality point for both metrics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spcBef>
                <a:spcPts val="600"/>
              </a:spcBef>
              <a:buNone/>
            </a:pPr>
            <a:endParaRPr kumimoji="1" lang="en-US" altLang="zh-CN" sz="100" dirty="0"/>
          </a:p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                                               </a:t>
            </a:r>
          </a:p>
          <a:p>
            <a:endParaRPr kumimoji="1" lang="en-US" altLang="zh-CN" sz="1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99" y="3402740"/>
            <a:ext cx="7263607" cy="29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" y="148727"/>
            <a:ext cx="9144000" cy="770636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Feasible Dynamic IGS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4001" y="955450"/>
            <a:ext cx="8610600" cy="450554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Dynamic update rule for two summarizations with increasing </a:t>
            </a:r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: clusters in the summarization with a smaller </a:t>
            </a:r>
            <a:r>
              <a:rPr kumimoji="1" lang="en-US" altLang="zh-CN" i="1" dirty="0" smtClean="0"/>
              <a:t>k </a:t>
            </a:r>
            <a:r>
              <a:rPr kumimoji="1" lang="en-US" altLang="zh-CN" dirty="0" smtClean="0"/>
              <a:t>(larger clusters) can only split but not merge in transition to the summarization with a larger </a:t>
            </a:r>
            <a:r>
              <a:rPr kumimoji="1" lang="en-US" altLang="zh-CN" i="1" dirty="0" smtClean="0"/>
              <a:t>k’ </a:t>
            </a:r>
            <a:r>
              <a:rPr kumimoji="1" lang="en-US" altLang="zh-CN" dirty="0" smtClean="0"/>
              <a:t>(smaller clusters)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This is a loosed requirement in maximizing the stability of transition, with a lower-bound stability guarantee of 2 - </a:t>
            </a:r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’/</a:t>
            </a:r>
            <a:r>
              <a:rPr kumimoji="1" lang="en-US" altLang="zh-CN" i="1" dirty="0" smtClean="0"/>
              <a:t>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Support a series of summarizations larger than two, and/or with decreasing </a:t>
            </a:r>
            <a:r>
              <a:rPr kumimoji="1" lang="en-US" altLang="zh-CN" i="1" dirty="0" smtClean="0"/>
              <a:t>k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Dynamic IGS problem</a:t>
            </a:r>
            <a:endParaRPr kumimoji="1" lang="en-US" altLang="zh-CN" sz="2000" dirty="0"/>
          </a:p>
          <a:p>
            <a:pPr marL="0" indent="0">
              <a:buSzPct val="60000"/>
              <a:buNone/>
            </a:pPr>
            <a:r>
              <a:rPr kumimoji="1" lang="en-US" altLang="zh-CN" b="1" dirty="0"/>
              <a:t>Given: </a:t>
            </a:r>
            <a:r>
              <a:rPr kumimoji="1" lang="en-US" altLang="zh-CN" dirty="0"/>
              <a:t>1) maximal influence graph </a:t>
            </a:r>
            <a:r>
              <a:rPr kumimoji="1" lang="en-US" altLang="zh-CN" i="1" dirty="0"/>
              <a:t>G</a:t>
            </a:r>
            <a:r>
              <a:rPr kumimoji="1" lang="en-US" altLang="zh-CN" dirty="0"/>
              <a:t> from the source node </a:t>
            </a:r>
            <a:r>
              <a:rPr kumimoji="1" lang="en-US" altLang="zh-CN" i="1" dirty="0"/>
              <a:t>f</a:t>
            </a:r>
            <a:r>
              <a:rPr kumimoji="1" lang="en-US" altLang="zh-CN" dirty="0"/>
              <a:t>; 2) </a:t>
            </a:r>
            <a:r>
              <a:rPr kumimoji="1" lang="en-US" altLang="zh-CN" i="1" dirty="0"/>
              <a:t>M </a:t>
            </a:r>
            <a:r>
              <a:rPr kumimoji="1" lang="en-US" altLang="zh-CN" i="1" dirty="0" smtClean="0"/>
              <a:t>- </a:t>
            </a:r>
            <a:r>
              <a:rPr kumimoji="1" lang="en-US" altLang="zh-CN" dirty="0" smtClean="0"/>
              <a:t>the initial summarization</a:t>
            </a:r>
            <a:r>
              <a:rPr kumimoji="1" lang="en-US" altLang="zh-CN" i="1" dirty="0" smtClean="0"/>
              <a:t>,</a:t>
            </a:r>
            <a:r>
              <a:rPr kumimoji="1" lang="en-US" altLang="zh-CN" dirty="0" smtClean="0"/>
              <a:t> </a:t>
            </a:r>
            <a:r>
              <a:rPr kumimoji="1" lang="en-US" altLang="zh-CN" i="1" dirty="0" smtClean="0"/>
              <a:t>k - </a:t>
            </a:r>
            <a:r>
              <a:rPr kumimoji="1" lang="en-US" altLang="zh-CN" dirty="0" smtClean="0"/>
              <a:t>the </a:t>
            </a:r>
            <a:r>
              <a:rPr kumimoji="1" lang="en-US" altLang="zh-CN" dirty="0"/>
              <a:t>number of node clusters </a:t>
            </a:r>
            <a:r>
              <a:rPr kumimoji="1" lang="en-US" altLang="zh-CN" dirty="0" smtClean="0"/>
              <a:t>in </a:t>
            </a:r>
            <a:r>
              <a:rPr kumimoji="1" lang="en-US" altLang="zh-CN" i="1" dirty="0" smtClean="0"/>
              <a:t>M</a:t>
            </a:r>
            <a:r>
              <a:rPr kumimoji="1" lang="en-US" altLang="zh-CN" dirty="0"/>
              <a:t>; 3) </a:t>
            </a:r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’ - the </a:t>
            </a:r>
            <a:r>
              <a:rPr kumimoji="1" lang="en-US" altLang="zh-CN" dirty="0"/>
              <a:t>number of node clusters in the </a:t>
            </a:r>
            <a:r>
              <a:rPr kumimoji="1" lang="en-US" altLang="zh-CN" dirty="0" smtClean="0"/>
              <a:t>new summarization </a:t>
            </a:r>
            <a:r>
              <a:rPr kumimoji="1" lang="en-US" altLang="zh-CN" i="1" dirty="0" smtClean="0"/>
              <a:t>M’</a:t>
            </a:r>
            <a:r>
              <a:rPr kumimoji="1" lang="en-US" altLang="zh-CN" dirty="0" smtClean="0"/>
              <a:t>; </a:t>
            </a:r>
            <a:endParaRPr kumimoji="1" lang="en-US" altLang="zh-CN" dirty="0"/>
          </a:p>
          <a:p>
            <a:pPr marL="0" indent="0">
              <a:buSzPct val="60000"/>
              <a:buNone/>
            </a:pPr>
            <a:r>
              <a:rPr kumimoji="1" lang="en-US" altLang="zh-CN" b="1" dirty="0"/>
              <a:t>Compute: </a:t>
            </a:r>
            <a:r>
              <a:rPr kumimoji="1" lang="en-US" altLang="zh-CN" dirty="0"/>
              <a:t>1) </a:t>
            </a:r>
            <a:r>
              <a:rPr kumimoji="1" lang="en-US" altLang="zh-CN" dirty="0" smtClean="0"/>
              <a:t>the new </a:t>
            </a:r>
            <a:r>
              <a:rPr kumimoji="1" lang="en-US" altLang="zh-CN" i="1" dirty="0" smtClean="0"/>
              <a:t>k’</a:t>
            </a:r>
            <a:r>
              <a:rPr kumimoji="1" lang="en-US" altLang="zh-CN" dirty="0" smtClean="0"/>
              <a:t>-</a:t>
            </a:r>
            <a:r>
              <a:rPr kumimoji="1" lang="en-US" altLang="zh-CN" dirty="0"/>
              <a:t>clustering of graph </a:t>
            </a:r>
            <a:r>
              <a:rPr kumimoji="1" lang="en-US" altLang="zh-CN" i="1" dirty="0"/>
              <a:t>G</a:t>
            </a:r>
            <a:r>
              <a:rPr kumimoji="1" lang="en-US" altLang="zh-CN" dirty="0" smtClean="0"/>
              <a:t>;</a:t>
            </a:r>
            <a:endParaRPr kumimoji="1" lang="en-US" altLang="zh-CN" sz="100" dirty="0"/>
          </a:p>
          <a:p>
            <a:pPr marL="0" indent="0">
              <a:spcBef>
                <a:spcPts val="2000"/>
              </a:spcBef>
              <a:buSzPct val="60000"/>
              <a:buNone/>
            </a:pPr>
            <a:r>
              <a:rPr kumimoji="1" lang="en-US" altLang="zh-CN" b="1" dirty="0"/>
              <a:t>By optimizing </a:t>
            </a:r>
            <a:r>
              <a:rPr kumimoji="1" lang="en-US" altLang="zh-CN" dirty="0" smtClean="0"/>
              <a:t>the </a:t>
            </a:r>
            <a:r>
              <a:rPr kumimoji="1" lang="en-US" altLang="zh-CN" i="1" dirty="0" smtClean="0"/>
              <a:t>constrained</a:t>
            </a:r>
            <a:r>
              <a:rPr kumimoji="1" lang="en-US" altLang="zh-CN" dirty="0" smtClean="0"/>
              <a:t> </a:t>
            </a:r>
            <a:r>
              <a:rPr kumimoji="1" lang="en-US" altLang="zh-CN" i="1" dirty="0"/>
              <a:t>flow rate maximization objective</a:t>
            </a:r>
            <a:r>
              <a:rPr kumimoji="1" lang="en-US" altLang="zh-CN" dirty="0"/>
              <a:t>:</a:t>
            </a:r>
            <a:endParaRPr kumimoji="1" lang="en-US" altLang="zh-CN" i="1" dirty="0" smtClean="0"/>
          </a:p>
          <a:p>
            <a:pPr marL="0" indent="0">
              <a:buNone/>
            </a:pPr>
            <a:r>
              <a:rPr kumimoji="1" lang="en-US" altLang="zh-CN" dirty="0" smtClean="0"/>
              <a:t> 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sz="1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4796434"/>
            <a:ext cx="4177195" cy="110632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41470" y="5127754"/>
            <a:ext cx="2856231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obeys dynamic update rule</a:t>
            </a:r>
            <a:endParaRPr kumimoji="1" lang="zh-CN" alt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90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304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Dynamic IGS Solution and Algorithm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5" y="830463"/>
            <a:ext cx="4847017" cy="5401508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4001" y="955450"/>
            <a:ext cx="3760286" cy="520471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The bottom-up approach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Start from the finest-granularity summarization and merge </a:t>
            </a:r>
            <a:r>
              <a:rPr kumimoji="1" lang="en-US" altLang="zh-CN" dirty="0"/>
              <a:t>node clusters </a:t>
            </a:r>
            <a:r>
              <a:rPr kumimoji="1" lang="en-US" altLang="zh-CN" dirty="0" err="1"/>
              <a:t>agglomeratively</a:t>
            </a:r>
            <a:endParaRPr kumimoji="1" lang="en-US" altLang="zh-CN" i="1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Enable the consistency between static and dynamic IGS algorithms</a:t>
            </a:r>
            <a:endParaRPr kumimoji="1" lang="en-US" altLang="zh-CN" i="1" dirty="0" smtClean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r>
              <a:rPr kumimoji="1" lang="en-US" altLang="zh-CN" sz="2000" dirty="0" smtClean="0"/>
              <a:t> Support both local and global dynamic summarization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 Meet </a:t>
            </a:r>
            <a:r>
              <a:rPr kumimoji="1" lang="en-US" altLang="zh-CN" dirty="0"/>
              <a:t>the dynamic update </a:t>
            </a:r>
            <a:r>
              <a:rPr kumimoji="1" lang="en-US" altLang="zh-CN" dirty="0" smtClean="0"/>
              <a:t>rule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 Algorithm – dynamic GCF</a:t>
            </a:r>
            <a:endParaRPr kumimoji="1" lang="en-US" altLang="zh-CN" dirty="0"/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Work on the initial summarization graph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 instead of the influence graph </a:t>
            </a:r>
            <a:r>
              <a:rPr kumimoji="1" lang="en-US" altLang="zh-CN" i="1" dirty="0" smtClean="0"/>
              <a:t>G</a:t>
            </a:r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Theoretical consistency with the static GCF algorithm</a:t>
            </a:r>
            <a:endParaRPr kumimoji="1" lang="en-US" altLang="zh-CN" dirty="0"/>
          </a:p>
          <a:p>
            <a:pPr lvl="1">
              <a:buSzPct val="100000"/>
              <a:buFont typeface="Wingdings" panose="05000000000000000000" pitchFamily="2" charset="2"/>
              <a:buChar char="ü"/>
            </a:pPr>
            <a:endParaRPr kumimoji="1" lang="en-US" altLang="zh-CN" dirty="0"/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n"/>
            </a:pPr>
            <a:endParaRPr kumimoji="1" lang="en-US" altLang="zh-CN" sz="100" dirty="0" smtClean="0"/>
          </a:p>
        </p:txBody>
      </p:sp>
    </p:spTree>
    <p:extLst>
      <p:ext uri="{BB962C8B-B14F-4D97-AF65-F5344CB8AC3E}">
        <p14:creationId xmlns:p14="http://schemas.microsoft.com/office/powerpoint/2010/main" val="42305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304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dirty="0" smtClean="0"/>
              <a:t>Dynamic IGS Solution and Algorithm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55" y="855863"/>
            <a:ext cx="4595832" cy="549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40" y="749300"/>
            <a:ext cx="6913767" cy="3087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94" y="3747325"/>
            <a:ext cx="6934513" cy="3043547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Static IGS Objective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0" y="955450"/>
            <a:ext cx="2332234" cy="537343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IGS algorithms (GCF/ISO/DP) are much better than decomposition-based method in most cases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GCF/ISO perform close to DP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Largest components are close to or larger than the overall objective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A 50% lower-bound is guaranteed compared with the theoretically best objective </a:t>
            </a:r>
          </a:p>
          <a:p>
            <a:pPr>
              <a:buFont typeface="Wingdings" panose="05000000000000000000" pitchFamily="2" charset="2"/>
              <a:buChar char="n"/>
            </a:pPr>
            <a:endParaRPr kumimoji="1" lang="en-US" altLang="zh-CN" sz="1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3440" y="906664"/>
            <a:ext cx="6910560" cy="588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40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5" y="1064467"/>
            <a:ext cx="6754997" cy="28307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650263" y="1175655"/>
            <a:ext cx="158008" cy="961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874" y="4039236"/>
            <a:ext cx="6754997" cy="27043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3273" y="5391396"/>
            <a:ext cx="169884" cy="43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Dynamic IGS Objectives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0" y="955450"/>
            <a:ext cx="2332234" cy="53734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Dynamic IGS algorithms achieve good trade-off: comparable IGS objective and much better stability of transition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Bottom-up dynamic IGS </a:t>
            </a:r>
            <a:r>
              <a:rPr kumimoji="1" lang="en-US" altLang="zh-CN" dirty="0"/>
              <a:t>(</a:t>
            </a:r>
            <a:r>
              <a:rPr kumimoji="1" lang="en-US" altLang="zh-CN" dirty="0" smtClean="0"/>
              <a:t>GCF_GCF) is better than top-down dynamic IGS (GCF_GCF_INC)</a:t>
            </a:r>
          </a:p>
          <a:p>
            <a:pPr marL="0" indent="0">
              <a:buNone/>
            </a:pPr>
            <a:endParaRPr kumimoji="1" lang="en-US" altLang="zh-CN" sz="100" dirty="0" smtClean="0"/>
          </a:p>
        </p:txBody>
      </p:sp>
    </p:spTree>
    <p:extLst>
      <p:ext uri="{BB962C8B-B14F-4D97-AF65-F5344CB8AC3E}">
        <p14:creationId xmlns:p14="http://schemas.microsoft.com/office/powerpoint/2010/main" val="140930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50263" y="1175655"/>
            <a:ext cx="158008" cy="961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53273" y="5391396"/>
            <a:ext cx="169884" cy="43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Algorithm Scalability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-77001" y="955450"/>
            <a:ext cx="2829826" cy="53734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GCF&gt;&gt;ISO&gt;&gt;NMF&gt;&gt;DP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GCF algorithm suitable for large-scale influence graphs: 0.46 second to summarize 30000-node graphs, 16~18 seconds to summarize million-node graphs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GCF/ISO algorithm computation times grow slightly above linear 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Dynamic GCF algorithm requires much less incremental computation time</a:t>
            </a:r>
          </a:p>
          <a:p>
            <a:pPr marL="0" indent="0">
              <a:buNone/>
            </a:pPr>
            <a:endParaRPr kumimoji="1" lang="en-US" altLang="zh-CN" sz="100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25" y="872664"/>
            <a:ext cx="6140650" cy="24289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763" y="3403020"/>
            <a:ext cx="6392011" cy="274363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362" y="929007"/>
            <a:ext cx="6479874" cy="514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2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00" y="101601"/>
            <a:ext cx="8763000" cy="8509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Case Study on </a:t>
            </a:r>
            <a:r>
              <a:rPr kumimoji="1" lang="en-US" altLang="zh-CN" dirty="0" err="1" smtClean="0"/>
              <a:t>CiteSeerX</a:t>
            </a:r>
            <a:r>
              <a:rPr kumimoji="1" lang="en-US" altLang="zh-CN" dirty="0" smtClean="0"/>
              <a:t> Dataset (GCF)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" y="1248869"/>
            <a:ext cx="3809999" cy="23525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902" y="1244601"/>
            <a:ext cx="5200298" cy="23441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626816"/>
            <a:ext cx="5969000" cy="27776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38194" y="847084"/>
            <a:ext cx="63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=5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098551" y="788649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=10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35149" y="4784788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=15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99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99" y="1415790"/>
            <a:ext cx="2362321" cy="15367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643" y="424367"/>
            <a:ext cx="7921122" cy="839657"/>
          </a:xfrm>
        </p:spPr>
        <p:txBody>
          <a:bodyPr/>
          <a:lstStyle/>
          <a:p>
            <a:r>
              <a:rPr kumimoji="1" lang="en-US" altLang="zh-CN" dirty="0" smtClean="0"/>
              <a:t>Example of Influence Graphs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91966" y="1315581"/>
            <a:ext cx="1136835" cy="62056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Initial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Tweet</a:t>
            </a:r>
            <a:endParaRPr kumimoji="1"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13432" y="2922178"/>
            <a:ext cx="304544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/>
              <a:t>Social Influence Graph</a:t>
            </a:r>
            <a:endParaRPr kumimoji="1" lang="zh-CN" altLang="en-US" sz="2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981840" y="2000650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Re-tweets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3" y="4385150"/>
            <a:ext cx="361017" cy="3473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96" y="3565912"/>
            <a:ext cx="321363" cy="411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94" y="5111402"/>
            <a:ext cx="321363" cy="411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23" y="3565911"/>
            <a:ext cx="321363" cy="411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7523" y="5111399"/>
            <a:ext cx="321363" cy="411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996" y="4342826"/>
            <a:ext cx="321363" cy="411100"/>
          </a:xfrm>
          <a:prstGeom prst="rect">
            <a:avLst/>
          </a:prstGeom>
        </p:spPr>
      </p:pic>
      <p:cxnSp>
        <p:nvCxnSpPr>
          <p:cNvPr id="17" name="直接连接符 16"/>
          <p:cNvCxnSpPr>
            <a:stCxn id="5" idx="0"/>
            <a:endCxn id="11" idx="1"/>
          </p:cNvCxnSpPr>
          <p:nvPr/>
        </p:nvCxnSpPr>
        <p:spPr>
          <a:xfrm flipV="1">
            <a:off x="955152" y="3771463"/>
            <a:ext cx="795843" cy="61368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059567" y="3925027"/>
            <a:ext cx="1647956" cy="5317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" idx="3"/>
            <a:endCxn id="15" idx="1"/>
          </p:cNvCxnSpPr>
          <p:nvPr/>
        </p:nvCxnSpPr>
        <p:spPr>
          <a:xfrm flipV="1">
            <a:off x="1135660" y="4548376"/>
            <a:ext cx="615336" cy="1043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" idx="2"/>
            <a:endCxn id="12" idx="1"/>
          </p:cNvCxnSpPr>
          <p:nvPr/>
        </p:nvCxnSpPr>
        <p:spPr>
          <a:xfrm>
            <a:off x="955152" y="4732477"/>
            <a:ext cx="795842" cy="58447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067302" y="4611461"/>
            <a:ext cx="1640220" cy="5213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1" idx="3"/>
            <a:endCxn id="13" idx="1"/>
          </p:cNvCxnSpPr>
          <p:nvPr/>
        </p:nvCxnSpPr>
        <p:spPr>
          <a:xfrm flipV="1">
            <a:off x="2072359" y="3771462"/>
            <a:ext cx="635164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2072358" y="5325078"/>
            <a:ext cx="635164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内容占位符 2"/>
          <p:cNvSpPr txBox="1">
            <a:spLocks/>
          </p:cNvSpPr>
          <p:nvPr/>
        </p:nvSpPr>
        <p:spPr>
          <a:xfrm>
            <a:off x="618743" y="3627561"/>
            <a:ext cx="1136835" cy="62056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Source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Paper</a:t>
            </a:r>
            <a:endParaRPr kumimoji="1" lang="zh-CN" altLang="en-US" dirty="0"/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683499" y="5555037"/>
            <a:ext cx="3278901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/>
              <a:t>Citation Influence Graph</a:t>
            </a:r>
          </a:p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/>
              <a:t>(Non-tree)</a:t>
            </a:r>
            <a:endParaRPr kumimoji="1" lang="zh-CN" altLang="en-US" sz="2400" dirty="0"/>
          </a:p>
        </p:txBody>
      </p:sp>
      <p:sp>
        <p:nvSpPr>
          <p:cNvPr id="42" name="内容占位符 2"/>
          <p:cNvSpPr txBox="1">
            <a:spLocks/>
          </p:cNvSpPr>
          <p:nvPr/>
        </p:nvSpPr>
        <p:spPr>
          <a:xfrm>
            <a:off x="2789473" y="4353713"/>
            <a:ext cx="1507039" cy="47088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smtClean="0"/>
              <a:t>Citing papers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42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800" y="101601"/>
            <a:ext cx="8763000" cy="85090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Case Study on </a:t>
            </a:r>
            <a:r>
              <a:rPr kumimoji="1" lang="en-US" altLang="zh-CN" dirty="0" err="1" smtClean="0"/>
              <a:t>CiteSeerX</a:t>
            </a:r>
            <a:r>
              <a:rPr kumimoji="1" lang="en-US" altLang="zh-CN" dirty="0" smtClean="0"/>
              <a:t> Dataset (NMF)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5527" y="836451"/>
            <a:ext cx="63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=5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779831" y="1681786"/>
            <a:ext cx="788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=12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308048" y="3511357"/>
            <a:ext cx="633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i="1" dirty="0" smtClean="0"/>
              <a:t>k</a:t>
            </a:r>
            <a:r>
              <a:rPr kumimoji="1" lang="en-US" altLang="zh-CN" sz="2400" dirty="0" smtClean="0"/>
              <a:t>=7</a:t>
            </a:r>
            <a:endParaRPr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43" y="1206502"/>
            <a:ext cx="4755100" cy="23593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6549"/>
            <a:ext cx="5170255" cy="24936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47" y="2179674"/>
            <a:ext cx="3932368" cy="246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50263" y="1175655"/>
            <a:ext cx="158008" cy="9619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53273" y="5391396"/>
            <a:ext cx="169884" cy="43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0" y="76200"/>
            <a:ext cx="9144000" cy="8304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dirty="0" smtClean="0"/>
              <a:t>Evaluation – User Experiment</a:t>
            </a:r>
            <a:endParaRPr kumimoji="1"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6836" y="801340"/>
            <a:ext cx="3680325" cy="537343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 smtClean="0"/>
              <a:t> User performance in working with the dynamic IGS result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Comparing dynamic IGS of 5 incremental summarizations with those of independent static IGS results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 smtClean="0"/>
              <a:t>Task: ask user to identify 4 influence paths from the source paper</a:t>
            </a:r>
          </a:p>
          <a:p>
            <a:pPr>
              <a:buFont typeface="Wingdings" panose="05000000000000000000" pitchFamily="2" charset="2"/>
              <a:buChar char="n"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Result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Dynamic IGS achieves larger path similarity across users (consistency) than the static IGS algorithm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dirty="0"/>
              <a:t> Dynamic IGS requires less time cost and leads to smaller error compared with the static IGS</a:t>
            </a:r>
          </a:p>
          <a:p>
            <a:pPr marL="0" indent="0">
              <a:buNone/>
            </a:pPr>
            <a:endParaRPr kumimoji="1" lang="en-US" altLang="zh-CN" sz="1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067" y="732003"/>
            <a:ext cx="5247190" cy="32457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993" y="3941699"/>
            <a:ext cx="2115947" cy="28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0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112" y="243306"/>
            <a:ext cx="8835776" cy="1450757"/>
          </a:xfrm>
        </p:spPr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77" y="1845734"/>
            <a:ext cx="8517276" cy="4023360"/>
          </a:xfrm>
        </p:spPr>
        <p:txBody>
          <a:bodyPr>
            <a:normAutofit fontScale="85000" lnSpcReduction="20000"/>
          </a:bodyPr>
          <a:lstStyle/>
          <a:p>
            <a:pPr marL="0" indent="0">
              <a:buSzPct val="60000"/>
              <a:buNone/>
            </a:pPr>
            <a:r>
              <a:rPr kumimoji="1" lang="en-US" altLang="zh-CN" sz="2800" dirty="0" smtClean="0"/>
              <a:t>We propose a series of near perfect algorithms on the influence graph summarization problem:</a:t>
            </a:r>
            <a:endParaRPr kumimoji="1" lang="en-US" altLang="zh-CN" sz="2800" dirty="0" smtClean="0"/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 smtClean="0"/>
              <a:t> Optimality</a:t>
            </a:r>
            <a:endParaRPr kumimoji="1" lang="en-US" altLang="zh-CN" sz="2800" dirty="0" smtClean="0"/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>
                <a:solidFill>
                  <a:schemeClr val="tx1"/>
                </a:solidFill>
              </a:rPr>
              <a:t>Theoretically solve the IGS problem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>
                <a:solidFill>
                  <a:schemeClr val="tx1"/>
                </a:solidFill>
              </a:rPr>
              <a:t>Design both exact and heuristic algorithms for IGS with performance </a:t>
            </a:r>
            <a:r>
              <a:rPr kumimoji="1" lang="en-US" altLang="zh-CN" sz="2600" dirty="0" smtClean="0"/>
              <a:t>guarantees</a:t>
            </a:r>
            <a:endParaRPr kumimoji="1" lang="en-US" altLang="zh-CN" sz="2600" dirty="0" smtClean="0"/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Flexibility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>
                <a:solidFill>
                  <a:schemeClr val="tx1"/>
                </a:solidFill>
              </a:rPr>
              <a:t>Propose the dynamic IGS problem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>
                <a:solidFill>
                  <a:schemeClr val="tx1"/>
                </a:solidFill>
              </a:rPr>
              <a:t>Extend the static IGS algorithm to </a:t>
            </a:r>
            <a:r>
              <a:rPr kumimoji="1" lang="en-US" altLang="zh-CN" sz="2600" dirty="0" smtClean="0">
                <a:solidFill>
                  <a:schemeClr val="tx1"/>
                </a:solidFill>
              </a:rPr>
              <a:t>the dynamic setting</a:t>
            </a:r>
            <a:endParaRPr kumimoji="1" lang="en-US" altLang="zh-CN" sz="2600" dirty="0">
              <a:solidFill>
                <a:schemeClr val="tx1"/>
              </a:solidFill>
            </a:endParaRPr>
          </a:p>
          <a:p>
            <a:pPr>
              <a:buSzPct val="60000"/>
              <a:buFont typeface="Wingdings" charset="2"/>
              <a:buChar char="n"/>
            </a:pPr>
            <a:r>
              <a:rPr kumimoji="1" lang="en-US" altLang="zh-CN" sz="2800" dirty="0">
                <a:solidFill>
                  <a:schemeClr val="tx1"/>
                </a:solidFill>
              </a:rPr>
              <a:t> </a:t>
            </a:r>
            <a:r>
              <a:rPr kumimoji="1" lang="en-US" altLang="zh-CN" sz="2800" dirty="0" smtClean="0">
                <a:solidFill>
                  <a:schemeClr val="tx1"/>
                </a:solidFill>
              </a:rPr>
              <a:t>Scalability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 smtClean="0">
                <a:solidFill>
                  <a:schemeClr val="tx1"/>
                </a:solidFill>
              </a:rPr>
              <a:t>The b</a:t>
            </a:r>
            <a:r>
              <a:rPr kumimoji="1" lang="en-US" altLang="zh-CN" sz="2600" dirty="0" smtClean="0">
                <a:solidFill>
                  <a:schemeClr val="tx1"/>
                </a:solidFill>
              </a:rPr>
              <a:t>est algorithm has a complexity </a:t>
            </a:r>
            <a:r>
              <a:rPr kumimoji="1" lang="en-US" altLang="zh-CN" sz="2600" dirty="0" smtClean="0">
                <a:solidFill>
                  <a:schemeClr val="tx1"/>
                </a:solidFill>
              </a:rPr>
              <a:t>of O(n </a:t>
            </a:r>
            <a:r>
              <a:rPr kumimoji="1" lang="en-US" altLang="zh-CN" sz="2600" dirty="0" err="1" smtClean="0">
                <a:solidFill>
                  <a:schemeClr val="tx1"/>
                </a:solidFill>
              </a:rPr>
              <a:t>lgn</a:t>
            </a:r>
            <a:r>
              <a:rPr kumimoji="1" lang="en-US" altLang="zh-CN" sz="2600" dirty="0" smtClean="0">
                <a:solidFill>
                  <a:schemeClr val="tx1"/>
                </a:solidFill>
              </a:rPr>
              <a:t>)</a:t>
            </a:r>
          </a:p>
          <a:p>
            <a:pPr lvl="1">
              <a:buSzPct val="60000"/>
              <a:buFont typeface="Wingdings" panose="05000000000000000000" pitchFamily="2" charset="2"/>
              <a:buChar char="ü"/>
            </a:pPr>
            <a:r>
              <a:rPr kumimoji="1" lang="en-US" altLang="zh-CN" sz="2600" dirty="0" smtClean="0">
                <a:solidFill>
                  <a:schemeClr val="tx1"/>
                </a:solidFill>
              </a:rPr>
              <a:t>Scale to summarize million-node influence graphs in 16~18 seconds</a:t>
            </a:r>
            <a:endParaRPr kumimoji="1" lang="zh-CN" alt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81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800" dirty="0" smtClean="0"/>
              <a:t>Thank you!</a:t>
            </a:r>
            <a:br>
              <a:rPr kumimoji="1" lang="en-US" altLang="zh-CN" sz="4800" dirty="0" smtClean="0"/>
            </a:br>
            <a:r>
              <a:rPr kumimoji="1" lang="en-US" altLang="zh-CN" sz="4800" dirty="0" smtClean="0"/>
              <a:t>Questions?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610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27184" y="1228818"/>
            <a:ext cx="5733938" cy="4341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74643" y="424367"/>
            <a:ext cx="7921122" cy="839657"/>
          </a:xfrm>
        </p:spPr>
        <p:txBody>
          <a:bodyPr/>
          <a:lstStyle/>
          <a:p>
            <a:r>
              <a:rPr kumimoji="1" lang="en-US" altLang="zh-CN" dirty="0" smtClean="0"/>
              <a:t>Example of Influence Graphs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06" y="2202255"/>
            <a:ext cx="361017" cy="3473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359" y="1383017"/>
            <a:ext cx="321363" cy="411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357" y="2928507"/>
            <a:ext cx="321363" cy="4111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886" y="1383016"/>
            <a:ext cx="321363" cy="4111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886" y="2928504"/>
            <a:ext cx="321363" cy="4111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359" y="2159931"/>
            <a:ext cx="321363" cy="411100"/>
          </a:xfrm>
          <a:prstGeom prst="rect">
            <a:avLst/>
          </a:prstGeom>
        </p:spPr>
      </p:pic>
      <p:cxnSp>
        <p:nvCxnSpPr>
          <p:cNvPr id="17" name="直接连接符 16"/>
          <p:cNvCxnSpPr>
            <a:stCxn id="5" idx="0"/>
            <a:endCxn id="11" idx="1"/>
          </p:cNvCxnSpPr>
          <p:nvPr/>
        </p:nvCxnSpPr>
        <p:spPr>
          <a:xfrm flipV="1">
            <a:off x="791515" y="1588568"/>
            <a:ext cx="795843" cy="61368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895930" y="1742132"/>
            <a:ext cx="1647956" cy="531718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5" idx="3"/>
            <a:endCxn id="15" idx="1"/>
          </p:cNvCxnSpPr>
          <p:nvPr/>
        </p:nvCxnSpPr>
        <p:spPr>
          <a:xfrm flipV="1">
            <a:off x="972023" y="2365481"/>
            <a:ext cx="615336" cy="10437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5" idx="2"/>
            <a:endCxn id="12" idx="1"/>
          </p:cNvCxnSpPr>
          <p:nvPr/>
        </p:nvCxnSpPr>
        <p:spPr>
          <a:xfrm>
            <a:off x="791515" y="2549582"/>
            <a:ext cx="795842" cy="58447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03665" y="2428566"/>
            <a:ext cx="1640220" cy="52139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1" idx="3"/>
            <a:endCxn id="13" idx="1"/>
          </p:cNvCxnSpPr>
          <p:nvPr/>
        </p:nvCxnSpPr>
        <p:spPr>
          <a:xfrm flipV="1">
            <a:off x="1908722" y="1588567"/>
            <a:ext cx="635164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1908721" y="3142183"/>
            <a:ext cx="635164" cy="1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内容占位符 2"/>
          <p:cNvSpPr txBox="1">
            <a:spLocks/>
          </p:cNvSpPr>
          <p:nvPr/>
        </p:nvSpPr>
        <p:spPr>
          <a:xfrm>
            <a:off x="213806" y="1444666"/>
            <a:ext cx="1136835" cy="620569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Source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dirty="0" smtClean="0"/>
              <a:t>Paper</a:t>
            </a:r>
            <a:endParaRPr kumimoji="1" lang="zh-CN" altLang="en-US" dirty="0"/>
          </a:p>
        </p:txBody>
      </p:sp>
      <p:sp>
        <p:nvSpPr>
          <p:cNvPr id="41" name="内容占位符 2"/>
          <p:cNvSpPr txBox="1">
            <a:spLocks/>
          </p:cNvSpPr>
          <p:nvPr/>
        </p:nvSpPr>
        <p:spPr>
          <a:xfrm>
            <a:off x="259979" y="3372142"/>
            <a:ext cx="3278901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/>
              <a:t>Citation Influence Graph</a:t>
            </a:r>
          </a:p>
        </p:txBody>
      </p:sp>
      <p:sp>
        <p:nvSpPr>
          <p:cNvPr id="25" name="内容占位符 2"/>
          <p:cNvSpPr txBox="1">
            <a:spLocks/>
          </p:cNvSpPr>
          <p:nvPr/>
        </p:nvSpPr>
        <p:spPr>
          <a:xfrm>
            <a:off x="827331" y="4830640"/>
            <a:ext cx="2137245" cy="45129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/>
              <a:t>Real-world Case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200" dirty="0" smtClean="0"/>
              <a:t>(&gt;&gt; 2509n/5256e)</a:t>
            </a:r>
          </a:p>
        </p:txBody>
      </p:sp>
      <p:sp>
        <p:nvSpPr>
          <p:cNvPr id="10" name="燕尾形箭头 9"/>
          <p:cNvSpPr/>
          <p:nvPr/>
        </p:nvSpPr>
        <p:spPr>
          <a:xfrm rot="5400000">
            <a:off x="1428080" y="4092145"/>
            <a:ext cx="947967" cy="484632"/>
          </a:xfrm>
          <a:prstGeom prst="notch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>
            <a:spLocks/>
          </p:cNvSpPr>
          <p:nvPr/>
        </p:nvSpPr>
        <p:spPr>
          <a:xfrm>
            <a:off x="3547539" y="5542520"/>
            <a:ext cx="5801630" cy="7563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dirty="0" smtClean="0"/>
              <a:t> Scalable and high-quality layout algorithm</a:t>
            </a:r>
          </a:p>
          <a:p>
            <a:pPr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kumimoji="1" lang="en-US" altLang="zh-CN" sz="2200" dirty="0"/>
              <a:t> </a:t>
            </a:r>
            <a:r>
              <a:rPr kumimoji="1" lang="en-US" altLang="zh-CN" sz="2200" dirty="0" smtClean="0"/>
              <a:t>Overlapping nodes and crossing edges</a:t>
            </a:r>
          </a:p>
        </p:txBody>
      </p:sp>
      <p:sp>
        <p:nvSpPr>
          <p:cNvPr id="30" name="内容占位符 2"/>
          <p:cNvSpPr txBox="1">
            <a:spLocks/>
          </p:cNvSpPr>
          <p:nvPr/>
        </p:nvSpPr>
        <p:spPr>
          <a:xfrm>
            <a:off x="390920" y="5699812"/>
            <a:ext cx="3046549" cy="45129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200" dirty="0" smtClean="0"/>
              <a:t>Visualization Challenges:</a:t>
            </a:r>
          </a:p>
        </p:txBody>
      </p:sp>
    </p:spTree>
    <p:extLst>
      <p:ext uri="{BB962C8B-B14F-4D97-AF65-F5344CB8AC3E}">
        <p14:creationId xmlns:p14="http://schemas.microsoft.com/office/powerpoint/2010/main" val="358576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8" y="1576166"/>
            <a:ext cx="9126082" cy="44025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18" y="95599"/>
            <a:ext cx="9144000" cy="839657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Influence Graph Summarization (IGS)</a:t>
            </a:r>
            <a:endParaRPr kumimoji="1"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0548" y="5925895"/>
            <a:ext cx="4243227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/>
              <a:t>See Table 1 for more information</a:t>
            </a:r>
          </a:p>
        </p:txBody>
      </p:sp>
      <p:sp>
        <p:nvSpPr>
          <p:cNvPr id="7" name="矩形 6"/>
          <p:cNvSpPr/>
          <p:nvPr/>
        </p:nvSpPr>
        <p:spPr>
          <a:xfrm>
            <a:off x="24691" y="2971148"/>
            <a:ext cx="1642939" cy="3521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-44230" y="2093778"/>
            <a:ext cx="1705510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Source node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(paper)</a:t>
            </a:r>
          </a:p>
        </p:txBody>
      </p:sp>
      <p:sp>
        <p:nvSpPr>
          <p:cNvPr id="13" name="矩形 12"/>
          <p:cNvSpPr/>
          <p:nvPr/>
        </p:nvSpPr>
        <p:spPr>
          <a:xfrm>
            <a:off x="5018007" y="2576773"/>
            <a:ext cx="667823" cy="9225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735752" y="1098885"/>
            <a:ext cx="3107809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Clusters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(center: #size;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below: content summary)</a:t>
            </a:r>
          </a:p>
        </p:txBody>
      </p:sp>
      <p:sp>
        <p:nvSpPr>
          <p:cNvPr id="16" name="矩形 15"/>
          <p:cNvSpPr/>
          <p:nvPr/>
        </p:nvSpPr>
        <p:spPr>
          <a:xfrm rot="2344363">
            <a:off x="2264340" y="3693809"/>
            <a:ext cx="1315932" cy="352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808525" y="4030787"/>
            <a:ext cx="2887136" cy="48289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Flow</a:t>
            </a:r>
          </a:p>
          <a:p>
            <a:pPr algn="ctr">
              <a:spcBef>
                <a:spcPts val="300"/>
              </a:spcBef>
              <a:spcAft>
                <a:spcPts val="0"/>
              </a:spcAft>
            </a:pPr>
            <a:r>
              <a:rPr kumimoji="1" lang="en-US" altLang="zh-CN" sz="2400" dirty="0" smtClean="0">
                <a:solidFill>
                  <a:srgbClr val="FF0000"/>
                </a:solidFill>
              </a:rPr>
              <a:t>(below: flow rate)</a:t>
            </a:r>
          </a:p>
        </p:txBody>
      </p:sp>
    </p:spTree>
    <p:extLst>
      <p:ext uri="{BB962C8B-B14F-4D97-AF65-F5344CB8AC3E}">
        <p14:creationId xmlns:p14="http://schemas.microsoft.com/office/powerpoint/2010/main" val="380228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3402"/>
            <a:ext cx="9143999" cy="839657"/>
          </a:xfrm>
        </p:spPr>
        <p:txBody>
          <a:bodyPr>
            <a:noAutofit/>
          </a:bodyPr>
          <a:lstStyle/>
          <a:p>
            <a:r>
              <a:rPr kumimoji="1" lang="en-US" altLang="zh-CN" sz="3800" dirty="0" smtClean="0"/>
              <a:t>Why Important – </a:t>
            </a:r>
            <a:r>
              <a:rPr kumimoji="1" lang="en-US" altLang="zh-CN" sz="3000" dirty="0" smtClean="0"/>
              <a:t>Live Case on Citation Influence Graph</a:t>
            </a:r>
            <a:endParaRPr kumimoji="1" lang="zh-CN" altLang="en-US" sz="3000" dirty="0"/>
          </a:p>
        </p:txBody>
      </p:sp>
      <p:pic>
        <p:nvPicPr>
          <p:cNvPr id="5" name="InitialCa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752601" y="853058"/>
            <a:ext cx="12670282" cy="63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7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2960" y="-51372"/>
            <a:ext cx="7543800" cy="872130"/>
          </a:xfrm>
        </p:spPr>
        <p:txBody>
          <a:bodyPr/>
          <a:lstStyle/>
          <a:p>
            <a:r>
              <a:rPr kumimoji="1" lang="en-US" altLang="zh-CN" dirty="0" smtClean="0"/>
              <a:t>Outline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22959" y="914401"/>
            <a:ext cx="7543801" cy="5339254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Ø"/>
            </a:pPr>
            <a:r>
              <a:rPr kumimoji="1" lang="en-US" altLang="zh-CN" sz="2800" dirty="0" smtClean="0"/>
              <a:t> Related </a:t>
            </a:r>
            <a:r>
              <a:rPr kumimoji="1" lang="en-US" altLang="zh-CN" sz="2800" dirty="0"/>
              <a:t>Work and Flow-based IGS </a:t>
            </a:r>
            <a:r>
              <a:rPr kumimoji="1" lang="en-US" altLang="zh-CN" sz="2800" dirty="0" smtClean="0"/>
              <a:t>Objective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2800" dirty="0" smtClean="0"/>
              <a:t> Motivating Problem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2800" dirty="0" smtClean="0"/>
              <a:t> New Perspective on the IGS Objective</a:t>
            </a:r>
          </a:p>
          <a:p>
            <a:pPr>
              <a:buFont typeface="Wingdings" charset="2"/>
              <a:buChar char="Ø"/>
            </a:pPr>
            <a:r>
              <a:rPr kumimoji="1" lang="en-US" altLang="zh-CN" sz="2800" dirty="0"/>
              <a:t> </a:t>
            </a:r>
            <a:r>
              <a:rPr kumimoji="1" lang="en-US" altLang="zh-CN" sz="2800" dirty="0" smtClean="0"/>
              <a:t>Proposed IGS Methods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sz="2400" dirty="0" smtClean="0"/>
              <a:t> Optimal </a:t>
            </a:r>
            <a:r>
              <a:rPr kumimoji="1" lang="en-US" altLang="zh-CN" sz="2400" dirty="0"/>
              <a:t>IGS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sz="2400" dirty="0"/>
              <a:t> Dynamic </a:t>
            </a:r>
            <a:r>
              <a:rPr kumimoji="1" lang="en-US" altLang="zh-CN" sz="2400" dirty="0" smtClean="0"/>
              <a:t>IGS</a:t>
            </a:r>
            <a:endParaRPr kumimoji="1" lang="en-US" altLang="zh-CN" sz="2400" dirty="0"/>
          </a:p>
          <a:p>
            <a:pPr>
              <a:buFont typeface="Wingdings" charset="2"/>
              <a:buChar char="Ø"/>
            </a:pPr>
            <a:r>
              <a:rPr kumimoji="1" lang="en-US" altLang="zh-CN" sz="2400" dirty="0" smtClean="0"/>
              <a:t> </a:t>
            </a:r>
            <a:r>
              <a:rPr kumimoji="1" lang="en-US" altLang="zh-CN" sz="2800" dirty="0" smtClean="0"/>
              <a:t>Evaluation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Flow-based Objective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sz="2400" dirty="0" smtClean="0"/>
              <a:t> 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kumimoji="1" lang="en-US" altLang="zh-CN" sz="2400" dirty="0" smtClean="0"/>
              <a:t> Case and User Experiment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charset="2"/>
              <a:buChar char="Ø"/>
            </a:pPr>
            <a:r>
              <a:rPr kumimoji="1" lang="en-US" altLang="zh-CN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1460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2" y="3108960"/>
            <a:ext cx="5144865" cy="29833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" y="12700"/>
            <a:ext cx="7543800" cy="893963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smtClean="0"/>
              <a:t>Related Work – Not Targeting IGS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031" y="970163"/>
            <a:ext cx="8846050" cy="5350299"/>
          </a:xfrm>
        </p:spPr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u"/>
            </a:pPr>
            <a:r>
              <a:rPr kumimoji="1" lang="en-US" altLang="zh-CN" dirty="0" smtClean="0"/>
              <a:t>  </a:t>
            </a:r>
            <a:r>
              <a:rPr kumimoji="1" lang="en-US" altLang="zh-CN" sz="2400" dirty="0" smtClean="0"/>
              <a:t>Graph clustering [Newman’04], </a:t>
            </a:r>
            <a:r>
              <a:rPr kumimoji="1" lang="en-US" altLang="zh-CN" sz="2400" dirty="0"/>
              <a:t>compression [</a:t>
            </a:r>
            <a:r>
              <a:rPr kumimoji="1" lang="en-US" altLang="zh-CN" sz="2400" dirty="0" smtClean="0"/>
              <a:t>Shi’13</a:t>
            </a:r>
            <a:r>
              <a:rPr kumimoji="1" lang="en-US" altLang="zh-CN" sz="2400" dirty="0"/>
              <a:t>], </a:t>
            </a:r>
            <a:r>
              <a:rPr kumimoji="1" lang="en-US" altLang="zh-CN" sz="2400" dirty="0" smtClean="0"/>
              <a:t>summarization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[Tian’08][Navlakha’08][Zhang’10], spectral </a:t>
            </a:r>
            <a:r>
              <a:rPr kumimoji="1" lang="en-US" altLang="zh-CN" sz="2400" dirty="0" err="1" smtClean="0"/>
              <a:t>sparsification</a:t>
            </a:r>
            <a:r>
              <a:rPr kumimoji="1" lang="en-US" altLang="zh-CN" sz="2400" dirty="0"/>
              <a:t> </a:t>
            </a:r>
            <a:r>
              <a:rPr kumimoji="1" lang="en-US" altLang="zh-CN" sz="2400" dirty="0" smtClean="0"/>
              <a:t>[Batson’13</a:t>
            </a:r>
            <a:r>
              <a:rPr kumimoji="1" lang="en-US" altLang="zh-CN" sz="2400" dirty="0"/>
              <a:t>]</a:t>
            </a:r>
            <a:endParaRPr kumimoji="1" lang="en-US" altLang="zh-CN" sz="2400" dirty="0" smtClean="0"/>
          </a:p>
          <a:p>
            <a:pPr lvl="1">
              <a:buSzPct val="60000"/>
              <a:buFont typeface="Wingdings" charset="2"/>
              <a:buChar char="ü"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Lossless graph compression still leads to a high visual complexity</a:t>
            </a:r>
          </a:p>
          <a:p>
            <a:pPr lvl="1">
              <a:buSzPct val="60000"/>
              <a:buFont typeface="Wingdings" charset="2"/>
              <a:buChar char="ü"/>
            </a:pPr>
            <a:r>
              <a:rPr kumimoji="1" lang="en-US" altLang="zh-CN" sz="2000" dirty="0"/>
              <a:t> </a:t>
            </a:r>
            <a:r>
              <a:rPr kumimoji="1" lang="en-US" altLang="zh-CN" sz="2000" dirty="0" smtClean="0"/>
              <a:t>Most other high-level abstractions fail to reveal influence patterns</a:t>
            </a:r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100475" y="3120062"/>
            <a:ext cx="4002350" cy="53502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60000"/>
              <a:buFont typeface="Wingdings" charset="2"/>
              <a:buChar char="u"/>
            </a:pPr>
            <a:r>
              <a:rPr kumimoji="1" lang="en-US" altLang="zh-CN" dirty="0" smtClean="0"/>
              <a:t>  </a:t>
            </a:r>
            <a:r>
              <a:rPr kumimoji="1" lang="en-US" altLang="zh-CN" sz="2400" dirty="0" smtClean="0"/>
              <a:t>  Influence graph analysis</a:t>
            </a:r>
          </a:p>
          <a:p>
            <a:pPr lvl="1">
              <a:buSzPct val="60000"/>
              <a:buFont typeface="Wingdings" charset="2"/>
              <a:buChar char="ü"/>
            </a:pPr>
            <a:r>
              <a:rPr kumimoji="1" lang="en-US" altLang="zh-CN" sz="2000" dirty="0" smtClean="0"/>
              <a:t>Social influence maximization [Kempe’03][Tang’09][Bond’12] : do not consider summarization and visualization, on “who” but not “how”  </a:t>
            </a:r>
          </a:p>
          <a:p>
            <a:pPr lvl="1">
              <a:buSzPct val="60000"/>
              <a:buFont typeface="Wingdings" charset="2"/>
              <a:buChar char="ü"/>
            </a:pPr>
            <a:r>
              <a:rPr kumimoji="1" lang="en-US" altLang="zh-CN" sz="2000" dirty="0" smtClean="0"/>
              <a:t>Influence network </a:t>
            </a:r>
            <a:r>
              <a:rPr kumimoji="1" lang="en-US" altLang="zh-CN" sz="2000" dirty="0" err="1" smtClean="0"/>
              <a:t>sparsification</a:t>
            </a:r>
            <a:r>
              <a:rPr kumimoji="1" lang="en-US" altLang="zh-CN" sz="2000" dirty="0" smtClean="0"/>
              <a:t> [Mathioudakis’11] [Mehmood’13]: explicitly using the underlying social network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13041" y="2606358"/>
            <a:ext cx="4651059" cy="410855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CN" sz="2400" dirty="0" smtClean="0"/>
              <a:t>Illustrative/Comparative Example</a:t>
            </a:r>
            <a:endParaRPr kumimoji="1" lang="zh-CN" alt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1280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846" y="3278871"/>
            <a:ext cx="4962525" cy="31623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12" y="2514958"/>
            <a:ext cx="1895475" cy="1019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9447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/>
              <a:t>Related Work – Flow-based </a:t>
            </a:r>
            <a:r>
              <a:rPr kumimoji="1" lang="en-US" altLang="zh-CN" sz="4000" dirty="0" smtClean="0"/>
              <a:t>IGS [TKDE’15]</a:t>
            </a:r>
            <a:endParaRPr kumimoji="1" lang="zh-CN" altLang="en-US" sz="4000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226031" y="1095289"/>
            <a:ext cx="8846050" cy="5093756"/>
          </a:xfrm>
        </p:spPr>
        <p:txBody>
          <a:bodyPr>
            <a:normAutofit/>
          </a:bodyPr>
          <a:lstStyle/>
          <a:p>
            <a:pPr>
              <a:buSzPct val="60000"/>
              <a:buFont typeface="Wingdings" charset="2"/>
              <a:buChar char="u"/>
            </a:pPr>
            <a:r>
              <a:rPr kumimoji="1" lang="en-US" altLang="zh-CN" dirty="0" smtClean="0"/>
              <a:t>  </a:t>
            </a:r>
            <a:r>
              <a:rPr kumimoji="1" lang="en-US" altLang="zh-CN" sz="2400" dirty="0"/>
              <a:t>Define Influence Graph Summarization (IGS) </a:t>
            </a:r>
            <a:r>
              <a:rPr kumimoji="1" lang="en-US" altLang="zh-CN" sz="2400" dirty="0" smtClean="0"/>
              <a:t>problem</a:t>
            </a:r>
            <a:endParaRPr kumimoji="1" lang="en-US" altLang="zh-CN" sz="2400" dirty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523982" y="1586419"/>
            <a:ext cx="8620018" cy="53502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60000"/>
              <a:buNone/>
            </a:pPr>
            <a:r>
              <a:rPr kumimoji="1" lang="en-US" altLang="zh-CN" b="1" dirty="0" smtClean="0"/>
              <a:t>Given: </a:t>
            </a:r>
            <a:r>
              <a:rPr kumimoji="1" lang="en-US" altLang="zh-CN" dirty="0" smtClean="0"/>
              <a:t>1) maximal influence graph </a:t>
            </a:r>
            <a:r>
              <a:rPr kumimoji="1" lang="en-US" altLang="zh-CN" i="1" dirty="0" smtClean="0"/>
              <a:t>G</a:t>
            </a:r>
            <a:r>
              <a:rPr kumimoji="1" lang="en-US" altLang="zh-CN" dirty="0" smtClean="0"/>
              <a:t> from the source node </a:t>
            </a:r>
            <a:r>
              <a:rPr kumimoji="1" lang="en-US" altLang="zh-CN" i="1" dirty="0" smtClean="0"/>
              <a:t>f</a:t>
            </a:r>
            <a:r>
              <a:rPr kumimoji="1" lang="en-US" altLang="zh-CN" dirty="0" smtClean="0"/>
              <a:t>; 2) </a:t>
            </a:r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, the number of node clusters in the summarization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; 3) </a:t>
            </a:r>
            <a:r>
              <a:rPr kumimoji="1" lang="en-US" altLang="zh-CN" i="1" dirty="0" smtClean="0"/>
              <a:t>l</a:t>
            </a:r>
            <a:r>
              <a:rPr kumimoji="1" lang="en-US" altLang="zh-CN" dirty="0" smtClean="0"/>
              <a:t>, the number of flows in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; </a:t>
            </a:r>
          </a:p>
          <a:p>
            <a:pPr marL="0" indent="0">
              <a:buSzPct val="60000"/>
              <a:buNone/>
            </a:pPr>
            <a:r>
              <a:rPr kumimoji="1" lang="en-US" altLang="zh-CN" b="1" dirty="0" smtClean="0"/>
              <a:t>Compute: </a:t>
            </a:r>
            <a:r>
              <a:rPr kumimoji="1" lang="en-US" altLang="zh-CN" dirty="0" smtClean="0"/>
              <a:t>1) a </a:t>
            </a:r>
            <a:r>
              <a:rPr kumimoji="1" lang="en-US" altLang="zh-CN" i="1" dirty="0" smtClean="0"/>
              <a:t>k</a:t>
            </a:r>
            <a:r>
              <a:rPr kumimoji="1" lang="en-US" altLang="zh-CN" dirty="0" smtClean="0"/>
              <a:t>-clustering of graph </a:t>
            </a:r>
            <a:r>
              <a:rPr kumimoji="1" lang="en-US" altLang="zh-CN" i="1" dirty="0" smtClean="0"/>
              <a:t>G</a:t>
            </a:r>
            <a:r>
              <a:rPr kumimoji="1" lang="en-US" altLang="zh-CN" dirty="0" smtClean="0"/>
              <a:t>; 2) </a:t>
            </a:r>
            <a:r>
              <a:rPr kumimoji="1" lang="en-US" altLang="zh-CN" i="1" dirty="0" smtClean="0"/>
              <a:t>l</a:t>
            </a:r>
            <a:r>
              <a:rPr kumimoji="1" lang="en-US" altLang="zh-CN" dirty="0" smtClean="0"/>
              <a:t> top flows in the summarization </a:t>
            </a:r>
            <a:r>
              <a:rPr kumimoji="1" lang="en-US" altLang="zh-CN" i="1" dirty="0" smtClean="0"/>
              <a:t>M</a:t>
            </a:r>
            <a:r>
              <a:rPr kumimoji="1" lang="en-US" altLang="zh-CN" dirty="0" smtClean="0"/>
              <a:t>;</a:t>
            </a:r>
            <a:endParaRPr kumimoji="1" lang="en-US" altLang="zh-CN" sz="100" dirty="0" smtClean="0"/>
          </a:p>
          <a:p>
            <a:pPr marL="0" indent="0">
              <a:spcBef>
                <a:spcPts val="2000"/>
              </a:spcBef>
              <a:buSzPct val="60000"/>
              <a:buNone/>
            </a:pPr>
            <a:r>
              <a:rPr kumimoji="1" lang="en-US" altLang="zh-CN" b="1" dirty="0" smtClean="0"/>
              <a:t>By optimizing </a:t>
            </a:r>
            <a:r>
              <a:rPr kumimoji="1" lang="en-US" altLang="zh-CN" dirty="0" smtClean="0"/>
              <a:t>the </a:t>
            </a:r>
            <a:r>
              <a:rPr kumimoji="1" lang="en-US" altLang="zh-CN" i="1" dirty="0" smtClean="0"/>
              <a:t>flow rate maximization objective</a:t>
            </a:r>
            <a:r>
              <a:rPr kumimoji="1" lang="en-US" altLang="zh-CN" dirty="0" smtClean="0"/>
              <a:t>:</a:t>
            </a:r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49382" y="4009228"/>
            <a:ext cx="3544099" cy="9545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60000"/>
              <a:buNone/>
            </a:pPr>
            <a:r>
              <a:rPr kumimoji="1" lang="en-US" altLang="zh-CN" b="1" dirty="0" smtClean="0"/>
              <a:t>Flow rate</a:t>
            </a:r>
            <a:r>
              <a:rPr kumimoji="1" lang="en-US" altLang="zh-CN" dirty="0" smtClean="0"/>
              <a:t> is defined by the size-normalized connection strength</a:t>
            </a: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sz="2000" dirty="0" smtClean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82" y="4641084"/>
            <a:ext cx="3276600" cy="895350"/>
          </a:xfrm>
          <a:prstGeom prst="rect">
            <a:avLst/>
          </a:prstGeom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6577755" y="5553149"/>
            <a:ext cx="2963750" cy="4592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SzPct val="60000"/>
              <a:buNone/>
            </a:pPr>
            <a:r>
              <a:rPr kumimoji="1" lang="en-US" altLang="zh-CN" sz="1800" i="1" dirty="0" smtClean="0">
                <a:solidFill>
                  <a:srgbClr val="0000FF"/>
                </a:solidFill>
              </a:rPr>
              <a:t>flow rate </a:t>
            </a:r>
            <a:r>
              <a:rPr kumimoji="1" lang="en-US" altLang="zh-CN" sz="1800" dirty="0" smtClean="0"/>
              <a:t>annotated in blue</a:t>
            </a:r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dirty="0" smtClean="0"/>
          </a:p>
          <a:p>
            <a:pPr lvl="1">
              <a:buSzPct val="60000"/>
              <a:buFont typeface="Wingdings" charset="2"/>
              <a:buChar char="ü"/>
            </a:pP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61823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怀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2311</TotalTime>
  <Words>1646</Words>
  <Application>Microsoft Office PowerPoint</Application>
  <PresentationFormat>全屏显示(4:3)</PresentationFormat>
  <Paragraphs>244</Paragraphs>
  <Slides>33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9" baseType="lpstr">
      <vt:lpstr>宋体</vt:lpstr>
      <vt:lpstr>Arial</vt:lpstr>
      <vt:lpstr>Calibri</vt:lpstr>
      <vt:lpstr>Calibri Light</vt:lpstr>
      <vt:lpstr>Wingdings</vt:lpstr>
      <vt:lpstr>怀旧</vt:lpstr>
      <vt:lpstr>TOPIC: TOward Perfect InfluenCe Graph Summarization</vt:lpstr>
      <vt:lpstr>Example of Influence Graphs</vt:lpstr>
      <vt:lpstr>Example of Influence Graphs</vt:lpstr>
      <vt:lpstr>Example of Influence Graphs</vt:lpstr>
      <vt:lpstr>Influence Graph Summarization (IGS)</vt:lpstr>
      <vt:lpstr>Why Important – Live Case on Citation Influence Graph</vt:lpstr>
      <vt:lpstr>Outline</vt:lpstr>
      <vt:lpstr>Related Work – Not Targeting IGS</vt:lpstr>
      <vt:lpstr>Related Work – Flow-based IGS [TKDE’15]</vt:lpstr>
      <vt:lpstr>Limitation of Existing IGS Algorithms</vt:lpstr>
      <vt:lpstr>Motivating Problem of This Work</vt:lpstr>
      <vt:lpstr>Optimality of IGS Problem</vt:lpstr>
      <vt:lpstr>New Perspective on IGS Objective</vt:lpstr>
      <vt:lpstr>Analysis of the Optimality</vt:lpstr>
      <vt:lpstr>Equivalence to the segmentation problem</vt:lpstr>
      <vt:lpstr>Optimal IGS Algorithm: DP for k-Segmentation</vt:lpstr>
      <vt:lpstr>Scalability of IGS Problem</vt:lpstr>
      <vt:lpstr>Scalable Algorithm - ISO</vt:lpstr>
      <vt:lpstr>Scalable Algorithm - GCF</vt:lpstr>
      <vt:lpstr>PowerPoint 演示文稿</vt:lpstr>
      <vt:lpstr>Flexibility of IGS Problem</vt:lpstr>
      <vt:lpstr>Dynamic Influence Graph Summarization</vt:lpstr>
      <vt:lpstr>Feasible Dynamic IGS</vt:lpstr>
      <vt:lpstr>Dynamic IGS Solution and Algorithm</vt:lpstr>
      <vt:lpstr>Dynamic IGS Solution and Algorithm</vt:lpstr>
      <vt:lpstr>PowerPoint 演示文稿</vt:lpstr>
      <vt:lpstr>PowerPoint 演示文稿</vt:lpstr>
      <vt:lpstr>PowerPoint 演示文稿</vt:lpstr>
      <vt:lpstr>Case Study on CiteSeerX Dataset (GCF)</vt:lpstr>
      <vt:lpstr>Case Study on CiteSeerX Dataset (NMF)</vt:lpstr>
      <vt:lpstr>PowerPoint 演示文稿</vt:lpstr>
      <vt:lpstr>Conclusion</vt:lpstr>
      <vt:lpstr>Thank you!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shilei</cp:lastModifiedBy>
  <cp:revision>467</cp:revision>
  <cp:lastPrinted>2016-04-20T13:11:42Z</cp:lastPrinted>
  <dcterms:created xsi:type="dcterms:W3CDTF">2016-04-19T15:22:39Z</dcterms:created>
  <dcterms:modified xsi:type="dcterms:W3CDTF">2016-05-15T00:47:37Z</dcterms:modified>
</cp:coreProperties>
</file>